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4" r:id="rId2"/>
    <p:sldId id="257" r:id="rId3"/>
    <p:sldId id="296" r:id="rId4"/>
    <p:sldId id="295" r:id="rId5"/>
    <p:sldId id="533" r:id="rId6"/>
    <p:sldId id="53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34D8B-B167-FD06-BCB0-EE7985F7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FB2C2-76C1-0E09-9083-706488EF2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2AB7AD-8D99-8D71-14B1-9FDE6FBF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D3A5E2-4FA5-7FAA-E2C8-4B02EB61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6CE24C-AC08-153F-D980-D4CC3497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4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23CE5-0AA8-E404-4F53-2826A3E4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360D31-4008-D3F9-6686-01C8FCE7B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152D6A-CEA9-E001-6323-CFB286AE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CCA299-91B6-AA34-D8C2-5581043A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DF68A1-8784-CF7D-5A2C-80B7D394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49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5F2D67-204A-C4CD-F017-575846797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7D3E20-6D21-EE2A-2551-D54C8E6F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2F40A0-33CC-9615-562B-2D88C9A3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F662C-05E4-8CDB-5F31-0D8DCBBB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B92D71-22C9-7BEB-7898-307EA4F3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00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46581-FA34-1C63-2BD2-3EBEA86B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42B10-334D-AD45-41A8-04C77E16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2D622D-7E45-75F5-ACA0-5B729553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5D9C6C-0788-57A4-0DBC-3D330E8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C9A39A-09F5-BDCD-37C3-52E39849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40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46672-A391-1F19-0803-F7809FF4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FD6BD8-AB48-CD04-EECB-0BC44754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5A2BC-0433-6E0F-639D-C897B63A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A68672-62E7-556E-86AE-E53ECE7B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70830C-87E3-CD86-75FC-92259961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1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90F3-EC3D-C2E4-3E1B-E9362FE8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1CDBC-D8D7-4650-35BF-3B97ADB00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26C5B6-AF23-6805-CB5C-4DFB9CCEF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974B40-57C3-2F09-A4E7-3C7C0F94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1011AE-C8C8-6F47-17D8-E1A7172E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D0B1F5-8AE1-4B11-5BEE-216AB758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88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27335-3F4A-5A10-D985-B88BFE10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132DEA-92E4-A700-551D-005AB85A9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1281F4-704B-C330-A966-86C3B1494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4A6806-6B0A-E3B4-4C96-6AA01584A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FFFFE9-B392-5223-06F9-7F4962307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5CB178-B0FD-CF98-856B-1B2CF72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71216D-FF2E-219C-537B-4774EDC7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1324BC-4F88-F96C-27D9-5DDB4AB3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76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02CBB-B7A1-DD6C-AE62-CE7F6232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E1F9F4-5CFE-963A-EAF2-4B3F0EE5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FF8742-0D59-ED0C-3E9C-509F779C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3CC5C5-2916-D974-D3C3-25BE8327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FC94A3-59F4-BA12-188F-BAE91372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B4F48B-28A4-56DF-E0F9-44A11011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7CCCB0-3188-0410-221B-1DAA46B5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0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C88D3-D0E0-E968-1A27-79D65E3A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59F04-95AF-6876-65B2-D572554F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E61112-8A8F-958B-D504-6155AFB57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B9AED8-90EF-609C-3AB3-3BEEDA4F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37B75A-1858-8955-089E-E73B2E2A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FA4CC4-2F95-8B38-8BC8-0AC40247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6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902CA-E693-BC10-7865-18A52557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448BB4-EE1E-7397-3E8F-C64B2B6C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489E6A-FC87-7D9D-8599-4576351B6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C8D333-7FD5-E372-6B48-37998DD0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C0FEB4-4EEE-9B8B-807A-189B2C9A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6D9AD9-8285-1137-6CA7-8FC535C0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9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3271D7-5E7E-A6FD-1320-1808DADA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6EF797-C339-0A32-1950-86CC9DB9A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A92FD0-20EE-D85D-0CAA-E5ECE1DF6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2F65E-3ED3-4877-8B9A-57ABB41063BD}" type="datetimeFigureOut">
              <a:rPr lang="nl-NL" smtClean="0"/>
              <a:t>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C9AF3E-10C4-7FDE-569D-D9E6CDEB9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078B42-FA0E-1A33-DAE3-25EA1932D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1B28F-4FE0-4AA1-B888-42A2AB163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3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duurzamezuivelketen.nl/resources/uploads/2023/07/ZuivelNL-Duurzame-Zuivelketen-Onderzoek-integrale-indicator-biodiversiteit-Methode-ENG.pdf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hyperlink" Target="mailto:wbrouwerdekoning@lto.nl" TargetMode="External"/><Relationship Id="rId5" Type="http://schemas.openxmlformats.org/officeDocument/2006/relationships/image" Target="../media/image11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1046E-3175-D739-400A-306A8F99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and </a:t>
            </a:r>
            <a:r>
              <a:rPr lang="nl-NL" dirty="0" err="1"/>
              <a:t>reward</a:t>
            </a:r>
            <a:r>
              <a:rPr lang="nl-NL" dirty="0"/>
              <a:t> </a:t>
            </a:r>
            <a:r>
              <a:rPr lang="nl-NL" dirty="0" err="1"/>
              <a:t>biodiversity</a:t>
            </a:r>
            <a:r>
              <a:rPr lang="nl-NL" dirty="0"/>
              <a:t> on </a:t>
            </a:r>
            <a:r>
              <a:rPr lang="nl-NL" dirty="0" err="1"/>
              <a:t>dairy</a:t>
            </a:r>
            <a:r>
              <a:rPr lang="nl-NL" dirty="0"/>
              <a:t> farms?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6BC7CC4-B41D-2516-066B-96A0A07A2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722" y="1825625"/>
            <a:ext cx="61525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CC771-6284-8980-1B5D-6D6F1C28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&gt; joint approach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39594E-1509-C605-315B-D464DCAD1B26}"/>
              </a:ext>
            </a:extLst>
          </p:cNvPr>
          <p:cNvSpPr txBox="1">
            <a:spLocks/>
          </p:cNvSpPr>
          <p:nvPr/>
        </p:nvSpPr>
        <p:spPr>
          <a:xfrm>
            <a:off x="743932" y="1472976"/>
            <a:ext cx="6172970" cy="343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different goals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Biodiversity, nitrogen, water quality, climate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Monitor as tool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for goals, insight into impact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tool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farmers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and public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AB47A7-0FAB-A3DF-630C-5042F77C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86130"/>
            <a:ext cx="5974944" cy="226394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91EE0BF-8EB6-890C-DEA0-2C8D00DB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01" y="1472976"/>
            <a:ext cx="3619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DA6391-DDF7-A774-C4DD-D7E63D421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5861" y="4839823"/>
            <a:ext cx="198137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7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542C0-3DB2-0BEA-8517-A94B4158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we do?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8BDEF68-6497-D431-CB79-42CD95F5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4138"/>
            <a:ext cx="7777899" cy="2366150"/>
          </a:xfrm>
        </p:spPr>
        <p:txBody>
          <a:bodyPr>
            <a:normAutofit fontScale="92500" lnSpcReduction="20000"/>
          </a:bodyPr>
          <a:lstStyle/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2014 Start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witch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KPI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with goal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KPI &gt; BI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review 2023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2021-2025 Pilots in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Nature- en landscape 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extra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KPI’s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water,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phosporus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pesticides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BA9D00A-7AF3-2753-BCC6-5907A2BB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524" y="3850930"/>
            <a:ext cx="4931148" cy="277404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DF06C8-81B0-772D-B9A7-7EBC7BE2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110"/>
          <a:stretch/>
        </p:blipFill>
        <p:spPr>
          <a:xfrm>
            <a:off x="5756680" y="2090206"/>
            <a:ext cx="1045370" cy="33133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FD473E-8EF7-F9DE-3A0C-8C33A190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577" t="66163" r="2577" b="-895"/>
          <a:stretch/>
        </p:blipFill>
        <p:spPr>
          <a:xfrm>
            <a:off x="4150013" y="1323496"/>
            <a:ext cx="2527114" cy="42871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D292848-E5E0-F43F-E311-424B5F6EF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07" y="1207029"/>
            <a:ext cx="1714739" cy="51442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22FC5AA-6B47-0722-47FE-5EE1065AE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825" y="2850809"/>
            <a:ext cx="1038370" cy="39058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09F36E0-695C-68CD-4955-3E1CDABA9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127" y="2846211"/>
            <a:ext cx="1328950" cy="33133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2777FEE-5450-12E4-675E-2565BDF7A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268" y="2426199"/>
            <a:ext cx="1280097" cy="2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3BC7196-2C93-49C3-A330-FD05915A2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5" imgH="344" progId="TCLayout.ActiveDocument.1">
                  <p:embed/>
                </p:oleObj>
              </mc:Choice>
              <mc:Fallback>
                <p:oleObj name="think-cell Slide" r:id="rId4" imgW="345" imgH="34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BC7196-2C93-49C3-A330-FD05915A2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49381B6-B575-473B-A6CA-7DC8CB5C8B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F1B86-C1A1-48D5-992B-226EA2B0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 (Koppen)"/>
              </a:rPr>
              <a:t>Biodiversity Monitor</a:t>
            </a:r>
            <a:endParaRPr lang="nl-NL" dirty="0">
              <a:latin typeface="Aptos Display (Koppen)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FF78-3C6D-45BF-986B-A2672B53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IDF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E7CE-E568-4B1C-B2F9-EC32360C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wbrouwerdekoning@lto.nl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C3FE9-3D91-4EBC-B10E-A62A12DC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D8AF-A77B-4C10-BF44-1BBC3105592B}" type="slidenum">
              <a:rPr lang="nl-NL" smtClean="0"/>
              <a:t>4</a:t>
            </a:fld>
            <a:endParaRPr lang="nl-NL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A189251-E4FC-4702-AC1C-5C4AEFD3CF6C}"/>
              </a:ext>
            </a:extLst>
          </p:cNvPr>
          <p:cNvGrpSpPr/>
          <p:nvPr/>
        </p:nvGrpSpPr>
        <p:grpSpPr>
          <a:xfrm>
            <a:off x="5427759" y="1035743"/>
            <a:ext cx="6802104" cy="4469654"/>
            <a:chOff x="326628" y="1788126"/>
            <a:chExt cx="3868331" cy="31697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21A86A3-4750-4659-8E08-4B9B9A10543B}"/>
                </a:ext>
              </a:extLst>
            </p:cNvPr>
            <p:cNvGrpSpPr/>
            <p:nvPr/>
          </p:nvGrpSpPr>
          <p:grpSpPr>
            <a:xfrm>
              <a:off x="326628" y="1788126"/>
              <a:ext cx="3641527" cy="3026631"/>
              <a:chOff x="780586" y="973296"/>
              <a:chExt cx="4653780" cy="3598700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AB8316D0-D001-4B4D-83CA-97CC58AD3D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093" b="86019" l="24323" r="67135">
                            <a14:foregroundMark x1="24323" y1="69630" x2="24323" y2="69630"/>
                            <a14:foregroundMark x1="24323" y1="69630" x2="24323" y2="69630"/>
                            <a14:foregroundMark x1="25938" y1="67222" x2="25938" y2="67222"/>
                            <a14:backgroundMark x1="59688" y1="49537" x2="59688" y2="49537"/>
                            <a14:backgroundMark x1="60625" y1="50278" x2="60625" y2="50278"/>
                            <a14:backgroundMark x1="61927" y1="50833" x2="61927" y2="50833"/>
                            <a14:backgroundMark x1="60417" y1="50278" x2="60417" y2="50278"/>
                            <a14:backgroundMark x1="60833" y1="49907" x2="60833" y2="49907"/>
                            <a14:backgroundMark x1="60469" y1="50185" x2="60469" y2="50185"/>
                            <a14:backgroundMark x1="60469" y1="50185" x2="58542" y2="50463"/>
                            <a14:backgroundMark x1="58542" y1="50463" x2="58542" y2="51296"/>
                            <a14:backgroundMark x1="58594" y1="51852" x2="59010" y2="52500"/>
                            <a14:backgroundMark x1="60573" y1="50278" x2="60833" y2="50000"/>
                            <a14:backgroundMark x1="60573" y1="50463" x2="60625" y2="50185"/>
                            <a14:backgroundMark x1="61719" y1="50278" x2="60000" y2="50278"/>
                          </a14:backgroundRemoval>
                        </a14:imgEffect>
                      </a14:imgLayer>
                    </a14:imgProps>
                  </a:ext>
                </a:extLst>
              </a:blip>
              <a:srcRect l="21382" t="23115" r="27723" b="6919"/>
              <a:stretch/>
            </p:blipFill>
            <p:spPr>
              <a:xfrm>
                <a:off x="780586" y="973296"/>
                <a:ext cx="4653780" cy="3598700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072AFA42-6477-476E-B61B-C8877445FD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093" b="86019" l="24323" r="67135">
                            <a14:foregroundMark x1="24323" y1="69630" x2="24323" y2="69630"/>
                            <a14:foregroundMark x1="24323" y1="69630" x2="24323" y2="69630"/>
                            <a14:foregroundMark x1="25938" y1="67222" x2="25938" y2="67222"/>
                            <a14:backgroundMark x1="59688" y1="49537" x2="59688" y2="49537"/>
                            <a14:backgroundMark x1="60625" y1="50278" x2="60625" y2="50278"/>
                            <a14:backgroundMark x1="61927" y1="50833" x2="61927" y2="50833"/>
                            <a14:backgroundMark x1="60417" y1="50278" x2="60417" y2="50278"/>
                            <a14:backgroundMark x1="60833" y1="49907" x2="60833" y2="49907"/>
                            <a14:backgroundMark x1="60469" y1="50185" x2="60469" y2="50185"/>
                            <a14:backgroundMark x1="60469" y1="50185" x2="58542" y2="50463"/>
                            <a14:backgroundMark x1="58542" y1="50463" x2="58542" y2="51296"/>
                            <a14:backgroundMark x1="58594" y1="51852" x2="59010" y2="52500"/>
                            <a14:backgroundMark x1="60573" y1="50278" x2="60833" y2="50000"/>
                            <a14:backgroundMark x1="60573" y1="50463" x2="60625" y2="50185"/>
                            <a14:backgroundMark x1="61719" y1="50278" x2="60000" y2="50278"/>
                          </a14:backgroundRemoval>
                        </a14:imgEffect>
                      </a14:imgLayer>
                    </a14:imgProps>
                  </a:ext>
                </a:extLst>
              </a:blip>
              <a:srcRect l="54713" t="48286" r="42594" b="46336"/>
              <a:stretch/>
            </p:blipFill>
            <p:spPr>
              <a:xfrm>
                <a:off x="4072541" y="2143843"/>
                <a:ext cx="245889" cy="276626"/>
              </a:xfrm>
              <a:prstGeom prst="rect">
                <a:avLst/>
              </a:prstGeom>
            </p:spPr>
          </p:pic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00742D7-0075-4371-937A-EDDB5F302E02}"/>
                  </a:ext>
                </a:extLst>
              </p:cNvPr>
              <p:cNvSpPr/>
              <p:nvPr/>
            </p:nvSpPr>
            <p:spPr>
              <a:xfrm rot="19909779">
                <a:off x="4047666" y="2307251"/>
                <a:ext cx="554296" cy="89466"/>
              </a:xfrm>
              <a:prstGeom prst="rect">
                <a:avLst/>
              </a:prstGeom>
              <a:solidFill>
                <a:srgbClr val="9A7A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A1E48CF-82C4-4A98-A7CF-F833598129D1}"/>
                </a:ext>
              </a:extLst>
            </p:cNvPr>
            <p:cNvGrpSpPr/>
            <p:nvPr/>
          </p:nvGrpSpPr>
          <p:grpSpPr>
            <a:xfrm>
              <a:off x="3385506" y="2138145"/>
              <a:ext cx="74947" cy="412229"/>
              <a:chOff x="5124092" y="1813810"/>
              <a:chExt cx="74947" cy="412229"/>
            </a:xfrm>
            <a:solidFill>
              <a:srgbClr val="9A7A53"/>
            </a:solidFill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FD48C5F-ED5F-4383-975C-5E437FAAEBC6}"/>
                  </a:ext>
                </a:extLst>
              </p:cNvPr>
              <p:cNvCxnSpPr/>
              <p:nvPr/>
            </p:nvCxnSpPr>
            <p:spPr>
              <a:xfrm flipV="1">
                <a:off x="5156616" y="1866275"/>
                <a:ext cx="0" cy="359764"/>
              </a:xfrm>
              <a:prstGeom prst="line">
                <a:avLst/>
              </a:prstGeom>
              <a:solidFill>
                <a:srgbClr val="D7DF23"/>
              </a:solidFill>
              <a:ln w="9525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4C1E0BB-B38B-4C3E-883F-7AD00EB3558A}"/>
                  </a:ext>
                </a:extLst>
              </p:cNvPr>
              <p:cNvSpPr/>
              <p:nvPr/>
            </p:nvSpPr>
            <p:spPr>
              <a:xfrm>
                <a:off x="5124092" y="1813810"/>
                <a:ext cx="74947" cy="71209"/>
              </a:xfrm>
              <a:prstGeom prst="ellipse">
                <a:avLst/>
              </a:prstGeom>
              <a:solidFill>
                <a:srgbClr val="D7DF23"/>
              </a:solidFill>
              <a:ln w="12700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90234B1-F785-48A4-9D9B-28632C8D3E95}"/>
                </a:ext>
              </a:extLst>
            </p:cNvPr>
            <p:cNvGrpSpPr/>
            <p:nvPr/>
          </p:nvGrpSpPr>
          <p:grpSpPr>
            <a:xfrm rot="10800000">
              <a:off x="2952528" y="3518057"/>
              <a:ext cx="74947" cy="412229"/>
              <a:chOff x="5271736" y="1851914"/>
              <a:chExt cx="74947" cy="412229"/>
            </a:xfrm>
            <a:solidFill>
              <a:srgbClr val="9A7A53"/>
            </a:solidFill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FE6203A-57D6-479A-B07D-3F96FD664261}"/>
                  </a:ext>
                </a:extLst>
              </p:cNvPr>
              <p:cNvCxnSpPr/>
              <p:nvPr/>
            </p:nvCxnSpPr>
            <p:spPr>
              <a:xfrm flipV="1">
                <a:off x="5304260" y="1904379"/>
                <a:ext cx="0" cy="359764"/>
              </a:xfrm>
              <a:prstGeom prst="line">
                <a:avLst/>
              </a:prstGeom>
              <a:solidFill>
                <a:srgbClr val="D7DF23"/>
              </a:solidFill>
              <a:ln w="9525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2D1E3C58-4BCF-47D3-84B3-4EF39713D67B}"/>
                  </a:ext>
                </a:extLst>
              </p:cNvPr>
              <p:cNvSpPr/>
              <p:nvPr/>
            </p:nvSpPr>
            <p:spPr>
              <a:xfrm>
                <a:off x="5271736" y="1851914"/>
                <a:ext cx="74947" cy="71209"/>
              </a:xfrm>
              <a:prstGeom prst="ellipse">
                <a:avLst/>
              </a:prstGeom>
              <a:solidFill>
                <a:srgbClr val="D7DF23"/>
              </a:solidFill>
              <a:ln w="12700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F28AF4E-9565-411B-8FEB-F8722A05098F}"/>
                </a:ext>
              </a:extLst>
            </p:cNvPr>
            <p:cNvGrpSpPr/>
            <p:nvPr/>
          </p:nvGrpSpPr>
          <p:grpSpPr>
            <a:xfrm rot="10800000">
              <a:off x="1795340" y="4343676"/>
              <a:ext cx="74947" cy="412229"/>
              <a:chOff x="5124092" y="1813810"/>
              <a:chExt cx="74947" cy="412229"/>
            </a:xfrm>
            <a:solidFill>
              <a:srgbClr val="9A7A53"/>
            </a:solidFill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6AB3919-65F1-491A-8D38-27C6EB6C8468}"/>
                  </a:ext>
                </a:extLst>
              </p:cNvPr>
              <p:cNvCxnSpPr/>
              <p:nvPr/>
            </p:nvCxnSpPr>
            <p:spPr>
              <a:xfrm flipV="1">
                <a:off x="5156616" y="1866275"/>
                <a:ext cx="0" cy="359764"/>
              </a:xfrm>
              <a:prstGeom prst="line">
                <a:avLst/>
              </a:prstGeom>
              <a:solidFill>
                <a:srgbClr val="D7DF23"/>
              </a:solidFill>
              <a:ln w="9525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AD4B1C7-C2E0-4FC3-95E9-043DAE8E537C}"/>
                  </a:ext>
                </a:extLst>
              </p:cNvPr>
              <p:cNvSpPr/>
              <p:nvPr/>
            </p:nvSpPr>
            <p:spPr>
              <a:xfrm>
                <a:off x="5124092" y="1813810"/>
                <a:ext cx="74947" cy="71209"/>
              </a:xfrm>
              <a:prstGeom prst="ellipse">
                <a:avLst/>
              </a:prstGeom>
              <a:solidFill>
                <a:srgbClr val="D7DF23"/>
              </a:solidFill>
              <a:ln w="12700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EC0AC40-0E58-4BDC-BB92-A4527DD3BCBB}"/>
                </a:ext>
              </a:extLst>
            </p:cNvPr>
            <p:cNvGrpSpPr/>
            <p:nvPr/>
          </p:nvGrpSpPr>
          <p:grpSpPr>
            <a:xfrm>
              <a:off x="2262203" y="2347875"/>
              <a:ext cx="74947" cy="412229"/>
              <a:chOff x="5124092" y="1813810"/>
              <a:chExt cx="74947" cy="412229"/>
            </a:xfrm>
            <a:solidFill>
              <a:srgbClr val="9A7A53"/>
            </a:solidFill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3E1CB99-D295-44B7-811A-A79381F2A6C5}"/>
                  </a:ext>
                </a:extLst>
              </p:cNvPr>
              <p:cNvCxnSpPr/>
              <p:nvPr/>
            </p:nvCxnSpPr>
            <p:spPr>
              <a:xfrm flipV="1">
                <a:off x="5156616" y="1866275"/>
                <a:ext cx="0" cy="359764"/>
              </a:xfrm>
              <a:prstGeom prst="line">
                <a:avLst/>
              </a:prstGeom>
              <a:grpFill/>
              <a:ln w="9525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F2960C5-E724-4B5E-A322-D8B58DF00009}"/>
                  </a:ext>
                </a:extLst>
              </p:cNvPr>
              <p:cNvSpPr/>
              <p:nvPr/>
            </p:nvSpPr>
            <p:spPr>
              <a:xfrm>
                <a:off x="5124092" y="1813810"/>
                <a:ext cx="74947" cy="71209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AB71A01-6BA4-49E2-9D41-492883F96998}"/>
                </a:ext>
              </a:extLst>
            </p:cNvPr>
            <p:cNvGrpSpPr/>
            <p:nvPr/>
          </p:nvGrpSpPr>
          <p:grpSpPr>
            <a:xfrm>
              <a:off x="1770027" y="2672660"/>
              <a:ext cx="74947" cy="412229"/>
              <a:chOff x="5124092" y="1813810"/>
              <a:chExt cx="74947" cy="412229"/>
            </a:xfrm>
            <a:solidFill>
              <a:srgbClr val="9A7A53"/>
            </a:solidFill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0EC2E79-2DB6-4815-90FC-955D8C18BB7B}"/>
                  </a:ext>
                </a:extLst>
              </p:cNvPr>
              <p:cNvCxnSpPr/>
              <p:nvPr/>
            </p:nvCxnSpPr>
            <p:spPr>
              <a:xfrm flipV="1">
                <a:off x="5156616" y="1866275"/>
                <a:ext cx="0" cy="359764"/>
              </a:xfrm>
              <a:prstGeom prst="line">
                <a:avLst/>
              </a:prstGeom>
              <a:grpFill/>
              <a:ln w="9525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21FBD3B-AE53-4EF5-ADF4-06C7409DA44D}"/>
                  </a:ext>
                </a:extLst>
              </p:cNvPr>
              <p:cNvSpPr/>
              <p:nvPr/>
            </p:nvSpPr>
            <p:spPr>
              <a:xfrm>
                <a:off x="5124092" y="1813810"/>
                <a:ext cx="74947" cy="71209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E5B482-ADF0-4135-BBBC-01FB8EEBA4A7}"/>
                </a:ext>
              </a:extLst>
            </p:cNvPr>
            <p:cNvGrpSpPr/>
            <p:nvPr/>
          </p:nvGrpSpPr>
          <p:grpSpPr>
            <a:xfrm>
              <a:off x="1314988" y="3102188"/>
              <a:ext cx="74947" cy="412229"/>
              <a:chOff x="5124092" y="1813810"/>
              <a:chExt cx="74947" cy="412229"/>
            </a:xfrm>
            <a:solidFill>
              <a:srgbClr val="9A7A53"/>
            </a:solidFill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C00589E-5CC5-4A4D-A174-C516FC89C084}"/>
                  </a:ext>
                </a:extLst>
              </p:cNvPr>
              <p:cNvCxnSpPr/>
              <p:nvPr/>
            </p:nvCxnSpPr>
            <p:spPr>
              <a:xfrm flipV="1">
                <a:off x="5156616" y="1866275"/>
                <a:ext cx="0" cy="359764"/>
              </a:xfrm>
              <a:prstGeom prst="line">
                <a:avLst/>
              </a:prstGeom>
              <a:grpFill/>
              <a:ln w="9525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5165184-7AA9-4BD7-838D-EB6118E2FFD6}"/>
                  </a:ext>
                </a:extLst>
              </p:cNvPr>
              <p:cNvSpPr/>
              <p:nvPr/>
            </p:nvSpPr>
            <p:spPr>
              <a:xfrm>
                <a:off x="5124092" y="1813810"/>
                <a:ext cx="74947" cy="71209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96B31D0-8CE1-4D9F-96A1-45850EE7ED1F}"/>
                </a:ext>
              </a:extLst>
            </p:cNvPr>
            <p:cNvGrpSpPr/>
            <p:nvPr/>
          </p:nvGrpSpPr>
          <p:grpSpPr>
            <a:xfrm rot="10800000">
              <a:off x="2470120" y="3806118"/>
              <a:ext cx="74947" cy="412229"/>
              <a:chOff x="5128855" y="1899544"/>
              <a:chExt cx="74947" cy="412229"/>
            </a:xfrm>
            <a:solidFill>
              <a:srgbClr val="9A7A53"/>
            </a:solidFill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6A00FC9-ADA3-4448-9BE2-F9EFA7E3CEF2}"/>
                  </a:ext>
                </a:extLst>
              </p:cNvPr>
              <p:cNvCxnSpPr/>
              <p:nvPr/>
            </p:nvCxnSpPr>
            <p:spPr>
              <a:xfrm flipV="1">
                <a:off x="5161379" y="1952009"/>
                <a:ext cx="0" cy="359764"/>
              </a:xfrm>
              <a:prstGeom prst="line">
                <a:avLst/>
              </a:prstGeom>
              <a:grpFill/>
              <a:ln w="9525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5365329-9F75-4DD5-91C1-D1ACB9DE78DA}"/>
                  </a:ext>
                </a:extLst>
              </p:cNvPr>
              <p:cNvSpPr/>
              <p:nvPr/>
            </p:nvSpPr>
            <p:spPr>
              <a:xfrm>
                <a:off x="5128855" y="1899544"/>
                <a:ext cx="74947" cy="71209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731724C-22CF-4D95-A459-9ABE12E9EA10}"/>
                </a:ext>
              </a:extLst>
            </p:cNvPr>
            <p:cNvGrpSpPr/>
            <p:nvPr/>
          </p:nvGrpSpPr>
          <p:grpSpPr>
            <a:xfrm>
              <a:off x="488464" y="2791664"/>
              <a:ext cx="1422983" cy="237796"/>
              <a:chOff x="577364" y="2696414"/>
              <a:chExt cx="1602051" cy="23779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2790BFF-0EEA-4738-91C7-3A479F495C75}"/>
                  </a:ext>
                </a:extLst>
              </p:cNvPr>
              <p:cNvSpPr/>
              <p:nvPr/>
            </p:nvSpPr>
            <p:spPr>
              <a:xfrm>
                <a:off x="741545" y="2737773"/>
                <a:ext cx="1437870" cy="196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Nature &amp; Landscape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8" name="Picture 2" descr="Image result for arrow up">
                <a:extLst>
                  <a:ext uri="{FF2B5EF4-FFF2-40B4-BE49-F238E27FC236}">
                    <a16:creationId xmlns:a16="http://schemas.microsoft.com/office/drawing/2014/main" id="{ED069AFF-D32E-422A-A36D-A66E933F71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rgbClr val="39B54A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2644639">
                <a:off x="632327" y="2696414"/>
                <a:ext cx="113962" cy="109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70ED193-69AD-4C62-9C5A-AA837C55A0B4}"/>
                  </a:ext>
                </a:extLst>
              </p:cNvPr>
              <p:cNvSpPr/>
              <p:nvPr/>
            </p:nvSpPr>
            <p:spPr>
              <a:xfrm>
                <a:off x="577364" y="2772596"/>
                <a:ext cx="141495" cy="133770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6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F7D92FC-664F-42A1-8655-B6F8DE6FAC89}"/>
                </a:ext>
              </a:extLst>
            </p:cNvPr>
            <p:cNvGrpSpPr/>
            <p:nvPr/>
          </p:nvGrpSpPr>
          <p:grpSpPr>
            <a:xfrm>
              <a:off x="1076628" y="2372049"/>
              <a:ext cx="1301562" cy="251189"/>
              <a:chOff x="1197278" y="2346649"/>
              <a:chExt cx="1301562" cy="25118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56C35E3-E8A0-4355-BDE6-73C218D11525}"/>
                  </a:ext>
                </a:extLst>
              </p:cNvPr>
              <p:cNvSpPr/>
              <p:nvPr/>
            </p:nvSpPr>
            <p:spPr>
              <a:xfrm>
                <a:off x="1333138" y="2401401"/>
                <a:ext cx="1165702" cy="196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Permanent </a:t>
                </a:r>
                <a:r>
                  <a:rPr lang="nl-NL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grassland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5" name="Picture 2" descr="Image result for arrow up">
                <a:extLst>
                  <a:ext uri="{FF2B5EF4-FFF2-40B4-BE49-F238E27FC236}">
                    <a16:creationId xmlns:a16="http://schemas.microsoft.com/office/drawing/2014/main" id="{32415E5D-B29F-4186-9AD7-7EC7CECFF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rgbClr val="39B54A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2644639">
                <a:off x="1256912" y="2346649"/>
                <a:ext cx="113962" cy="109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6FF3512-18B5-4AD2-B890-7E6409E02872}"/>
                  </a:ext>
                </a:extLst>
              </p:cNvPr>
              <p:cNvSpPr/>
              <p:nvPr/>
            </p:nvSpPr>
            <p:spPr>
              <a:xfrm>
                <a:off x="1197278" y="2418067"/>
                <a:ext cx="141495" cy="133770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5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B9E2490-7800-480C-BFAF-9DC6F185EFA5}"/>
                </a:ext>
              </a:extLst>
            </p:cNvPr>
            <p:cNvGrpSpPr/>
            <p:nvPr/>
          </p:nvGrpSpPr>
          <p:grpSpPr>
            <a:xfrm>
              <a:off x="1654342" y="2038419"/>
              <a:ext cx="1586375" cy="384804"/>
              <a:chOff x="1901992" y="2000319"/>
              <a:chExt cx="1586375" cy="38480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E5B49A5-3585-4499-92BA-BDBBDD7B5C89}"/>
                  </a:ext>
                </a:extLst>
              </p:cNvPr>
              <p:cNvSpPr/>
              <p:nvPr/>
            </p:nvSpPr>
            <p:spPr>
              <a:xfrm>
                <a:off x="2050201" y="2057729"/>
                <a:ext cx="1438166" cy="32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Protein produced by in farmer’s own region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2" name="Picture 2" descr="Image result for arrow up">
                <a:extLst>
                  <a:ext uri="{FF2B5EF4-FFF2-40B4-BE49-F238E27FC236}">
                    <a16:creationId xmlns:a16="http://schemas.microsoft.com/office/drawing/2014/main" id="{333DEFCA-AF0D-4559-94B7-8A72B2B0D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rgbClr val="39B54A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2644639">
                <a:off x="1982367" y="2000319"/>
                <a:ext cx="113962" cy="109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EA96732-1E68-47DF-983D-584AE8FBC47F}"/>
                  </a:ext>
                </a:extLst>
              </p:cNvPr>
              <p:cNvSpPr/>
              <p:nvPr/>
            </p:nvSpPr>
            <p:spPr>
              <a:xfrm>
                <a:off x="1901992" y="2071335"/>
                <a:ext cx="141495" cy="133770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8A3DE3D-68A9-4CC2-A192-041D98B46BE0}"/>
                </a:ext>
              </a:extLst>
            </p:cNvPr>
            <p:cNvGrpSpPr/>
            <p:nvPr/>
          </p:nvGrpSpPr>
          <p:grpSpPr>
            <a:xfrm>
              <a:off x="2168611" y="4178575"/>
              <a:ext cx="930710" cy="220923"/>
              <a:chOff x="2263861" y="4292875"/>
              <a:chExt cx="930710" cy="22092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FDE1D16-6A6E-4394-853D-5A484B7FD17C}"/>
                  </a:ext>
                </a:extLst>
              </p:cNvPr>
              <p:cNvSpPr/>
              <p:nvPr/>
            </p:nvSpPr>
            <p:spPr>
              <a:xfrm>
                <a:off x="2389427" y="4328275"/>
                <a:ext cx="805144" cy="18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Herb-</a:t>
                </a:r>
                <a:r>
                  <a:rPr lang="nl-NL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rich</a:t>
                </a:r>
                <a:r>
                  <a:rPr lang="nl-NL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grassland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9" name="Picture 2" descr="Image result for arrow up">
                <a:extLst>
                  <a:ext uri="{FF2B5EF4-FFF2-40B4-BE49-F238E27FC236}">
                    <a16:creationId xmlns:a16="http://schemas.microsoft.com/office/drawing/2014/main" id="{C34DD453-D14D-4E3F-86E4-3829B3C21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rgbClr val="39B54A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2644639">
                <a:off x="2333697" y="4292875"/>
                <a:ext cx="113962" cy="109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D11FCCE-779F-4E39-A7C7-552017092463}"/>
                  </a:ext>
                </a:extLst>
              </p:cNvPr>
              <p:cNvSpPr/>
              <p:nvPr/>
            </p:nvSpPr>
            <p:spPr>
              <a:xfrm>
                <a:off x="2263861" y="4360729"/>
                <a:ext cx="141495" cy="133770"/>
              </a:xfrm>
              <a:prstGeom prst="ellipse">
                <a:avLst/>
              </a:prstGeom>
              <a:solidFill>
                <a:srgbClr val="39B54A"/>
              </a:solidFill>
              <a:ln w="12700" cap="flat" cmpd="sng" algn="ctr">
                <a:solidFill>
                  <a:srgbClr val="39B5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7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409E695-EFBF-453B-BD34-2F49412FF16F}"/>
                </a:ext>
              </a:extLst>
            </p:cNvPr>
            <p:cNvGrpSpPr/>
            <p:nvPr/>
          </p:nvGrpSpPr>
          <p:grpSpPr>
            <a:xfrm>
              <a:off x="2908946" y="1868931"/>
              <a:ext cx="1286013" cy="242629"/>
              <a:chOff x="3042296" y="1849881"/>
              <a:chExt cx="1286013" cy="24262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9950E9D-4C73-42E8-9EDA-E00766D30277}"/>
                  </a:ext>
                </a:extLst>
              </p:cNvPr>
              <p:cNvSpPr/>
              <p:nvPr/>
            </p:nvSpPr>
            <p:spPr>
              <a:xfrm>
                <a:off x="3166720" y="1896073"/>
                <a:ext cx="1161589" cy="196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Greenhouse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gas </a:t>
                </a:r>
                <a:r>
                  <a:rPr lang="nl-NL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emissions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Picture 2" descr="Image result for arrow up">
                <a:extLst>
                  <a:ext uri="{FF2B5EF4-FFF2-40B4-BE49-F238E27FC236}">
                    <a16:creationId xmlns:a16="http://schemas.microsoft.com/office/drawing/2014/main" id="{D4B9A2BB-369F-4F0A-A5B1-EC767CA03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rgbClr val="D7DF23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8921321">
                <a:off x="3116557" y="1849881"/>
                <a:ext cx="115045" cy="110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4FFAA32-F03A-45D2-BF11-BD5009FDA170}"/>
                  </a:ext>
                </a:extLst>
              </p:cNvPr>
              <p:cNvSpPr/>
              <p:nvPr/>
            </p:nvSpPr>
            <p:spPr>
              <a:xfrm>
                <a:off x="3042296" y="1928241"/>
                <a:ext cx="141495" cy="133770"/>
              </a:xfrm>
              <a:prstGeom prst="ellipse">
                <a:avLst/>
              </a:prstGeom>
              <a:solidFill>
                <a:srgbClr val="D7DF23"/>
              </a:solidFill>
              <a:ln w="12700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CCE28A1-E490-4B91-9E47-92A68CDAEE39}"/>
                </a:ext>
              </a:extLst>
            </p:cNvPr>
            <p:cNvGrpSpPr/>
            <p:nvPr/>
          </p:nvGrpSpPr>
          <p:grpSpPr>
            <a:xfrm>
              <a:off x="2696219" y="3917242"/>
              <a:ext cx="1315699" cy="241741"/>
              <a:chOff x="2721619" y="3929942"/>
              <a:chExt cx="1315699" cy="241741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247D765-0B88-4EC0-8E4A-D5DC68D62F61}"/>
                  </a:ext>
                </a:extLst>
              </p:cNvPr>
              <p:cNvSpPr/>
              <p:nvPr/>
            </p:nvSpPr>
            <p:spPr>
              <a:xfrm>
                <a:off x="2894874" y="3975247"/>
                <a:ext cx="1142444" cy="196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Ammonia emissions (NH3)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3" name="Picture 2" descr="Image result for arrow up">
                <a:extLst>
                  <a:ext uri="{FF2B5EF4-FFF2-40B4-BE49-F238E27FC236}">
                    <a16:creationId xmlns:a16="http://schemas.microsoft.com/office/drawing/2014/main" id="{19FECEFA-DE39-475E-A52B-7EA4CB4B2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rgbClr val="D7DF23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8921321">
                <a:off x="2819307" y="3929942"/>
                <a:ext cx="115045" cy="110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3017ABA-A4C1-40DA-A2E5-3B88E8E462B8}"/>
                  </a:ext>
                </a:extLst>
              </p:cNvPr>
              <p:cNvSpPr/>
              <p:nvPr/>
            </p:nvSpPr>
            <p:spPr>
              <a:xfrm>
                <a:off x="2721619" y="3988837"/>
                <a:ext cx="141495" cy="133770"/>
              </a:xfrm>
              <a:prstGeom prst="ellipse">
                <a:avLst/>
              </a:prstGeom>
              <a:solidFill>
                <a:srgbClr val="D7DF23"/>
              </a:solidFill>
              <a:ln w="12700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347DEE8-E33E-42FF-A258-633E34089453}"/>
                </a:ext>
              </a:extLst>
            </p:cNvPr>
            <p:cNvGrpSpPr/>
            <p:nvPr/>
          </p:nvGrpSpPr>
          <p:grpSpPr>
            <a:xfrm>
              <a:off x="1397234" y="4722417"/>
              <a:ext cx="1043308" cy="235409"/>
              <a:chOff x="1397234" y="4792267"/>
              <a:chExt cx="1043308" cy="23540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4D5F081-52C4-4810-A999-B3750BD23E9F}"/>
                  </a:ext>
                </a:extLst>
              </p:cNvPr>
              <p:cNvSpPr/>
              <p:nvPr/>
            </p:nvSpPr>
            <p:spPr>
              <a:xfrm>
                <a:off x="1546059" y="4831240"/>
                <a:ext cx="894483" cy="196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soil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surplus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0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Picture 2" descr="Image result for arrow up">
                <a:extLst>
                  <a:ext uri="{FF2B5EF4-FFF2-40B4-BE49-F238E27FC236}">
                    <a16:creationId xmlns:a16="http://schemas.microsoft.com/office/drawing/2014/main" id="{51EB6A25-6D90-4873-B41B-A98C9A245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rgbClr val="D7DF23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" b="9575"/>
              <a:stretch/>
            </p:blipFill>
            <p:spPr bwMode="auto">
              <a:xfrm rot="8921321">
                <a:off x="1498269" y="4792267"/>
                <a:ext cx="115045" cy="110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883C75E-02E3-42DE-97A7-CDCC38CDED82}"/>
                  </a:ext>
                </a:extLst>
              </p:cNvPr>
              <p:cNvSpPr/>
              <p:nvPr/>
            </p:nvSpPr>
            <p:spPr>
              <a:xfrm>
                <a:off x="1397234" y="4842468"/>
                <a:ext cx="141495" cy="133770"/>
              </a:xfrm>
              <a:prstGeom prst="ellipse">
                <a:avLst/>
              </a:prstGeom>
              <a:solidFill>
                <a:srgbClr val="D7DF23"/>
              </a:solidFill>
              <a:ln w="12700" cap="flat" cmpd="sng" algn="ctr">
                <a:solidFill>
                  <a:srgbClr val="D7DF2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</a:t>
                </a: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D84E3513-ABF0-4F42-824A-9DD020BB3027}"/>
              </a:ext>
            </a:extLst>
          </p:cNvPr>
          <p:cNvSpPr txBox="1">
            <a:spLocks/>
          </p:cNvSpPr>
          <p:nvPr/>
        </p:nvSpPr>
        <p:spPr>
          <a:xfrm>
            <a:off x="678425" y="5458257"/>
            <a:ext cx="5609275" cy="254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AD1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i="1" dirty="0">
                <a:latin typeface="Arial" panose="020B0604020202020204" pitchFamily="34" charset="0"/>
                <a:cs typeface="Arial" panose="020B0604020202020204" pitchFamily="34" charset="0"/>
              </a:rPr>
              <a:t>Rapport:</a:t>
            </a:r>
          </a:p>
          <a:p>
            <a:r>
              <a:rPr lang="nl-NL" sz="1400" i="1" dirty="0">
                <a:latin typeface="Arial" panose="020B0604020202020204" pitchFamily="34" charset="0"/>
                <a:cs typeface="Arial" panose="020B0604020202020204" pitchFamily="34" charset="0"/>
              </a:rPr>
              <a:t>Prototype biodiversiteitsmonitor melkveehouderij, Uitgave Rabobank 2017 (gezamenlijke productie v/d partners)</a:t>
            </a:r>
          </a:p>
          <a:p>
            <a:pPr marL="0" indent="0">
              <a:buNone/>
            </a:pPr>
            <a:endParaRPr lang="nl-NL" sz="1600" i="1" dirty="0"/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4931FB27-993A-4889-8429-5D574D5E12EE}"/>
              </a:ext>
            </a:extLst>
          </p:cNvPr>
          <p:cNvSpPr txBox="1">
            <a:spLocks/>
          </p:cNvSpPr>
          <p:nvPr/>
        </p:nvSpPr>
        <p:spPr>
          <a:xfrm>
            <a:off x="820290" y="691004"/>
            <a:ext cx="5193256" cy="4309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AD1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0500" dirty="0">
                <a:latin typeface="Arial" panose="020B0604020202020204" pitchFamily="34" charset="0"/>
                <a:cs typeface="Arial" panose="020B0604020202020204" pitchFamily="34" charset="0"/>
              </a:rPr>
              <a:t>Integral management by the farmer on (company-specific) goals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0" dirty="0">
                <a:latin typeface="Arial" panose="020B0604020202020204" pitchFamily="34" charset="0"/>
                <a:cs typeface="Arial" panose="020B0604020202020204" pitchFamily="34" charset="0"/>
              </a:rPr>
              <a:t>KPI systems can make performance transparent, clear and impact measurable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0">
                <a:latin typeface="Arial" panose="020B0604020202020204" pitchFamily="34" charset="0"/>
                <a:cs typeface="Arial" panose="020B0604020202020204" pitchFamily="34" charset="0"/>
              </a:rPr>
              <a:t>Preventing trade offs.</a:t>
            </a:r>
            <a:endParaRPr lang="en-US" sz="10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0500" dirty="0">
                <a:latin typeface="Arial" panose="020B0604020202020204" pitchFamily="34" charset="0"/>
                <a:cs typeface="Arial" panose="020B0604020202020204" pitchFamily="34" charset="0"/>
              </a:rPr>
              <a:t>Net positive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</a:rPr>
              <a:t>Basis for revenue models and rewards</a:t>
            </a:r>
            <a:endParaRPr lang="nl-NL" sz="10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0500" dirty="0"/>
          </a:p>
          <a:p>
            <a:pPr marL="0" indent="0">
              <a:buNone/>
            </a:pPr>
            <a:endParaRPr lang="nl-NL" sz="105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AC0F6D4-155C-E6D8-89EC-0A0B7AABDD83}"/>
              </a:ext>
            </a:extLst>
          </p:cNvPr>
          <p:cNvSpPr txBox="1"/>
          <p:nvPr/>
        </p:nvSpPr>
        <p:spPr>
          <a:xfrm>
            <a:off x="6016047" y="1021726"/>
            <a:ext cx="3546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impact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8F85AE-B91C-2E0A-A247-6C8B26F566C3}"/>
              </a:ext>
            </a:extLst>
          </p:cNvPr>
          <p:cNvSpPr txBox="1"/>
          <p:nvPr/>
        </p:nvSpPr>
        <p:spPr>
          <a:xfrm>
            <a:off x="9030725" y="5477117"/>
            <a:ext cx="3546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impact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4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ptos Display (Koppen)"/>
              </a:rPr>
              <a:t>How does </a:t>
            </a:r>
            <a:r>
              <a:rPr lang="nl-NL" dirty="0" err="1">
                <a:latin typeface="Aptos Display (Koppen)"/>
              </a:rPr>
              <a:t>it</a:t>
            </a:r>
            <a:r>
              <a:rPr lang="nl-NL" dirty="0">
                <a:latin typeface="Aptos Display (Koppen)"/>
              </a:rPr>
              <a:t> land on </a:t>
            </a:r>
            <a:r>
              <a:rPr lang="nl-NL" dirty="0" err="1">
                <a:latin typeface="Aptos Display (Koppen)"/>
              </a:rPr>
              <a:t>my</a:t>
            </a:r>
            <a:r>
              <a:rPr lang="nl-NL" dirty="0">
                <a:latin typeface="Aptos Display (Koppen)"/>
              </a:rPr>
              <a:t> farm? </a:t>
            </a:r>
            <a:endParaRPr lang="en-GB" dirty="0">
              <a:latin typeface="Aptos Display (Koppen)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14064" r="9720" b="4855"/>
          <a:stretch/>
        </p:blipFill>
        <p:spPr bwMode="auto">
          <a:xfrm>
            <a:off x="494185" y="1520088"/>
            <a:ext cx="8745878" cy="489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38080" y="4733841"/>
            <a:ext cx="21524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Nature &amp; Landscape</a:t>
            </a:r>
          </a:p>
        </p:txBody>
      </p:sp>
      <p:sp>
        <p:nvSpPr>
          <p:cNvPr id="6" name="Rechthoek 5"/>
          <p:cNvSpPr/>
          <p:nvPr/>
        </p:nvSpPr>
        <p:spPr>
          <a:xfrm>
            <a:off x="953698" y="3968934"/>
            <a:ext cx="24096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Protein produced in farmer’s own region</a:t>
            </a:r>
          </a:p>
        </p:txBody>
      </p:sp>
      <p:sp>
        <p:nvSpPr>
          <p:cNvPr id="7" name="Rechthoek 6"/>
          <p:cNvSpPr/>
          <p:nvPr/>
        </p:nvSpPr>
        <p:spPr>
          <a:xfrm>
            <a:off x="1181437" y="4369127"/>
            <a:ext cx="1715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Permanent grassland </a:t>
            </a:r>
          </a:p>
        </p:txBody>
      </p:sp>
      <p:sp>
        <p:nvSpPr>
          <p:cNvPr id="8" name="Rechthoek 7"/>
          <p:cNvSpPr/>
          <p:nvPr/>
        </p:nvSpPr>
        <p:spPr>
          <a:xfrm>
            <a:off x="1492879" y="2920653"/>
            <a:ext cx="16850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Greenhouse gas emissions</a:t>
            </a:r>
          </a:p>
        </p:txBody>
      </p:sp>
      <p:sp>
        <p:nvSpPr>
          <p:cNvPr id="9" name="Rechthoek 8"/>
          <p:cNvSpPr/>
          <p:nvPr/>
        </p:nvSpPr>
        <p:spPr>
          <a:xfrm>
            <a:off x="1181437" y="3657027"/>
            <a:ext cx="1893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Ammonia emissions (NH3)</a:t>
            </a:r>
          </a:p>
        </p:txBody>
      </p:sp>
      <p:sp>
        <p:nvSpPr>
          <p:cNvPr id="10" name="Rechthoek 9"/>
          <p:cNvSpPr/>
          <p:nvPr/>
        </p:nvSpPr>
        <p:spPr>
          <a:xfrm>
            <a:off x="1181436" y="3244333"/>
            <a:ext cx="15051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Nitrogen soil surplus</a:t>
            </a:r>
          </a:p>
        </p:txBody>
      </p:sp>
      <p:sp>
        <p:nvSpPr>
          <p:cNvPr id="11" name="Rechthoek 10"/>
          <p:cNvSpPr/>
          <p:nvPr/>
        </p:nvSpPr>
        <p:spPr>
          <a:xfrm rot="10800000" flipV="1">
            <a:off x="1492879" y="2213381"/>
            <a:ext cx="4661114" cy="23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Age by leaving the farm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504916" y="2559631"/>
            <a:ext cx="52288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Rearing young cattle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rearing young cattle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27297" r="243" b="15953"/>
          <a:stretch/>
        </p:blipFill>
        <p:spPr bwMode="auto">
          <a:xfrm>
            <a:off x="211047" y="5383067"/>
            <a:ext cx="3656292" cy="147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203BD17-3FED-6961-5636-692EA172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466" y="3117585"/>
            <a:ext cx="1943100" cy="1828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509CB7D-381E-D961-438E-9CF5DBD792B3}"/>
              </a:ext>
            </a:extLst>
          </p:cNvPr>
          <p:cNvSpPr txBox="1"/>
          <p:nvPr/>
        </p:nvSpPr>
        <p:spPr>
          <a:xfrm>
            <a:off x="9824466" y="2769308"/>
            <a:ext cx="201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- 0,2% interest</a:t>
            </a:r>
          </a:p>
        </p:txBody>
      </p:sp>
    </p:spTree>
    <p:extLst>
      <p:ext uri="{BB962C8B-B14F-4D97-AF65-F5344CB8AC3E}">
        <p14:creationId xmlns:p14="http://schemas.microsoft.com/office/powerpoint/2010/main" val="139684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3BC7196-2C93-49C3-A330-FD05915A2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5" imgH="344" progId="TCLayout.ActiveDocument.1">
                  <p:embed/>
                </p:oleObj>
              </mc:Choice>
              <mc:Fallback>
                <p:oleObj name="think-cell Slide" r:id="rId4" imgW="345" imgH="34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BC7196-2C93-49C3-A330-FD05915A2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49381B6-B575-473B-A6CA-7DC8CB5C8B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F1B86-C1A1-48D5-992B-226EA2B0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information: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FF78-3C6D-45BF-986B-A2672B53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5B38-F2F4-45F3-9E7D-A25CF4E03E2E}" type="datetime1">
              <a:rPr lang="nl-NL" smtClean="0"/>
              <a:t>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E7CE-E568-4B1C-B2F9-EC32360C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Stichting Biodiversiteitsmonitor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C3FE9-3D91-4EBC-B10E-A62A12DC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D8AF-A77B-4C10-BF44-1BBC3105592B}" type="slidenum">
              <a:rPr lang="nl-NL" smtClean="0"/>
              <a:t>6</a:t>
            </a:fld>
            <a:endParaRPr lang="nl-NL" dirty="0"/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70BE2B29-08F7-48EA-8D93-8AE051AB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913" y="1690688"/>
            <a:ext cx="11007705" cy="44800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Wilco Brouwer de Koning, </a:t>
            </a:r>
            <a:r>
              <a:rPr lang="nl-NL" dirty="0">
                <a:hlinkClick r:id="rId6"/>
              </a:rPr>
              <a:t>wbrouwerdekoning@lto.nl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What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biodiversity</a:t>
            </a:r>
            <a:r>
              <a:rPr lang="nl-NL" dirty="0"/>
              <a:t> monitor? </a:t>
            </a:r>
            <a:r>
              <a:rPr lang="nl-NL" sz="1200" u="sng" dirty="0">
                <a:solidFill>
                  <a:schemeClr val="accent6"/>
                </a:solidFill>
              </a:rPr>
              <a:t>https://biodiversiteitsmonitor.nl/docs/Biodiversiteitsmonitor_engels.pdf</a:t>
            </a:r>
            <a:endParaRPr lang="nl-NL" u="sng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nl-NL" dirty="0"/>
              <a:t>Report: </a:t>
            </a:r>
            <a:r>
              <a:rPr lang="en-US" dirty="0"/>
              <a:t>A Net Positive Impact on Nature for the Dutch Dairy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1100" dirty="0">
                <a:hlinkClick r:id="rId7"/>
              </a:rPr>
              <a:t>https://www.duurzamezuivelketen.nl/resources/uploads/2023/07/ZuivelNL-Duurzame-Zuivelketen-Onderzoek-integrale-indicator-biodiversiteit-Methode-ENG.pdf</a:t>
            </a:r>
            <a:endParaRPr lang="en-US" sz="1100" dirty="0"/>
          </a:p>
          <a:p>
            <a:pPr marL="0" indent="0">
              <a:buNone/>
            </a:pPr>
            <a:endParaRPr lang="nl-NL" sz="11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AC000D-3AC3-5BA3-FBF1-4DA7FC063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5197" y="2788905"/>
            <a:ext cx="1048603" cy="32921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8FD0251-22C2-EE90-4AFD-537303F4D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4940" y="3930705"/>
            <a:ext cx="1066096" cy="100201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E184FAB-7A89-EC2F-4343-24796B358F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3995" y="5167313"/>
            <a:ext cx="3467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75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porxmfGTwrhLtHe41x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porxmfGTwrhLtHe41x1g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308</Words>
  <Application>Microsoft Office PowerPoint</Application>
  <PresentationFormat>Breedbeeld</PresentationFormat>
  <Paragraphs>64</Paragraphs>
  <Slides>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Aptos Display (Koppen)</vt:lpstr>
      <vt:lpstr>Arial</vt:lpstr>
      <vt:lpstr>Calibri Light</vt:lpstr>
      <vt:lpstr>inherit</vt:lpstr>
      <vt:lpstr>Verdana</vt:lpstr>
      <vt:lpstr>Kantoorthema</vt:lpstr>
      <vt:lpstr>think-cell Slide</vt:lpstr>
      <vt:lpstr>How to measure and reward biodiversity on dairy farms? </vt:lpstr>
      <vt:lpstr>Integral assignment - &gt; joint approach</vt:lpstr>
      <vt:lpstr>What did we do?</vt:lpstr>
      <vt:lpstr>Biodiversity Monitor</vt:lpstr>
      <vt:lpstr>How does it land on my farm? </vt:lpstr>
      <vt:lpstr>More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Mona van Spijk</dc:creator>
  <cp:lastModifiedBy>Wilco Brouwer de koning</cp:lastModifiedBy>
  <cp:revision>8</cp:revision>
  <dcterms:created xsi:type="dcterms:W3CDTF">2024-09-29T15:30:59Z</dcterms:created>
  <dcterms:modified xsi:type="dcterms:W3CDTF">2024-11-03T19:11:16Z</dcterms:modified>
</cp:coreProperties>
</file>