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41"/>
  </p:notesMasterIdLst>
  <p:sldIdLst>
    <p:sldId id="256" r:id="rId3"/>
    <p:sldId id="257" r:id="rId4"/>
    <p:sldId id="293" r:id="rId5"/>
    <p:sldId id="294" r:id="rId6"/>
    <p:sldId id="273" r:id="rId7"/>
    <p:sldId id="258" r:id="rId8"/>
    <p:sldId id="296" r:id="rId9"/>
    <p:sldId id="297" r:id="rId10"/>
    <p:sldId id="259" r:id="rId11"/>
    <p:sldId id="2147375941" r:id="rId12"/>
    <p:sldId id="261" r:id="rId13"/>
    <p:sldId id="263" r:id="rId14"/>
    <p:sldId id="266" r:id="rId15"/>
    <p:sldId id="269" r:id="rId16"/>
    <p:sldId id="271" r:id="rId17"/>
    <p:sldId id="950" r:id="rId18"/>
    <p:sldId id="292" r:id="rId19"/>
    <p:sldId id="274" r:id="rId20"/>
    <p:sldId id="275" r:id="rId21"/>
    <p:sldId id="276" r:id="rId22"/>
    <p:sldId id="299" r:id="rId23"/>
    <p:sldId id="300" r:id="rId24"/>
    <p:sldId id="472" r:id="rId25"/>
    <p:sldId id="470" r:id="rId26"/>
    <p:sldId id="948" r:id="rId27"/>
    <p:sldId id="469" r:id="rId28"/>
    <p:sldId id="403" r:id="rId29"/>
    <p:sldId id="930" r:id="rId30"/>
    <p:sldId id="949" r:id="rId31"/>
    <p:sldId id="291" r:id="rId32"/>
    <p:sldId id="270" r:id="rId33"/>
    <p:sldId id="262" r:id="rId34"/>
    <p:sldId id="268" r:id="rId35"/>
    <p:sldId id="264" r:id="rId36"/>
    <p:sldId id="290" r:id="rId37"/>
    <p:sldId id="2147375939" r:id="rId38"/>
    <p:sldId id="2147375940" r:id="rId39"/>
    <p:sldId id="272" r:id="rId40"/>
  </p:sldIdLst>
  <p:sldSz cx="9144000" cy="5143500" type="screen16x9"/>
  <p:notesSz cx="7104063" cy="102346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 autoAdjust="0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556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B8C8B-996B-4DB4-5AB4-25D7F2547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F75E59-AD84-1F0F-8D01-C8B6BC3DBE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1BEA84-A28F-9BCE-AB55-99ECCC829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D4B4F-3B91-EE2D-9D01-4BDC5FD886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50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9EFBA-8EE5-4DF9-8A42-3CE4C8A0DA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7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pPr defTabSz="879073">
              <a:defRPr/>
            </a:pPr>
            <a:r>
              <a:rPr lang="en-US">
                <a:solidFill>
                  <a:srgbClr val="1C5B25"/>
                </a:solidFill>
              </a:rPr>
              <a:t>Members choose their </a:t>
            </a:r>
            <a:r>
              <a:rPr lang="en-US" b="1">
                <a:solidFill>
                  <a:srgbClr val="1C5B25"/>
                </a:solidFill>
              </a:rPr>
              <a:t>own measures </a:t>
            </a:r>
            <a:r>
              <a:rPr lang="en-US">
                <a:solidFill>
                  <a:srgbClr val="1C5B25"/>
                </a:solidFill>
              </a:rPr>
              <a:t>and are </a:t>
            </a:r>
            <a:r>
              <a:rPr lang="en-US" b="1">
                <a:solidFill>
                  <a:srgbClr val="1C5B25"/>
                </a:solidFill>
              </a:rPr>
              <a:t>rewarded for </a:t>
            </a:r>
            <a:r>
              <a:rPr lang="en-US">
                <a:solidFill>
                  <a:srgbClr val="1C5B25"/>
                </a:solidFill>
              </a:rPr>
              <a:t>their </a:t>
            </a:r>
            <a:r>
              <a:rPr lang="en-US" b="1">
                <a:solidFill>
                  <a:srgbClr val="1C5B25"/>
                </a:solidFill>
              </a:rPr>
              <a:t>results</a:t>
            </a:r>
            <a:endParaRPr lang="en-GB" b="1">
              <a:solidFill>
                <a:srgbClr val="1C5B25"/>
              </a:solidFill>
            </a:endParaRPr>
          </a:p>
          <a:p>
            <a:r>
              <a:rPr lang="nl-NL" err="1"/>
              <a:t>Integral</a:t>
            </a:r>
            <a:r>
              <a:rPr lang="nl-NL"/>
              <a:t> approach, incentives on  </a:t>
            </a:r>
            <a:r>
              <a:rPr lang="nl-NL" err="1"/>
              <a:t>animal</a:t>
            </a:r>
            <a:r>
              <a:rPr lang="nl-NL"/>
              <a:t> health </a:t>
            </a:r>
            <a:r>
              <a:rPr lang="nl-NL" err="1"/>
              <a:t>and</a:t>
            </a:r>
            <a:r>
              <a:rPr lang="nl-NL"/>
              <a:t> welfare, </a:t>
            </a:r>
            <a:r>
              <a:rPr lang="nl-NL" err="1"/>
              <a:t>climate</a:t>
            </a:r>
            <a:r>
              <a:rPr lang="nl-NL"/>
              <a:t>, </a:t>
            </a:r>
            <a:r>
              <a:rPr lang="nl-NL" err="1"/>
              <a:t>biodiversity</a:t>
            </a:r>
            <a:r>
              <a:rPr lang="nl-NL"/>
              <a:t>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grazing</a:t>
            </a:r>
            <a:r>
              <a:rPr lang="nl-NL"/>
              <a:t> at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same</a:t>
            </a:r>
            <a:r>
              <a:rPr lang="nl-NL"/>
              <a:t>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lIns="110962" tIns="55481" rIns="110962" bIns="55481"/>
          <a:lstStyle/>
          <a:p>
            <a:fld id="{C562DA1B-3183-4065-B4D7-59854A79323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339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8A91A-45D7-39F1-BE2B-2C42048AA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40DBF-41A8-93DF-212B-81EBCC7E8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6E2FDE-6779-E33F-3BCA-A27D518D8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219F2-C86C-2586-D9C4-1613045F17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318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26D1-FA3F-AC0A-E722-EE1FB43C0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F22C8B-CB3C-407F-7C01-AB9FE5E51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308E2-C83D-7B22-B2DC-16270D2BF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42B7F-2D98-B7FB-406F-C5061A988F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14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7816E-F8D0-77CE-1322-09F924367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241E5-F046-75B3-2336-5D51F52D4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CE6FB9-0241-E150-5622-FE0BA5B13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C066F-EEFD-10AC-C7CF-AE1B011BD9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54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CF9E5-E1E2-E652-0649-CF76BF74D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36977-0112-D137-FBF7-E41A8589D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5052-7336-4640-462B-2DCD39DAA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BCB09-BCC9-7B08-CF91-E45E058956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86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6B255-DE48-5737-A921-ACF5883A1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6373A3-91FA-44FF-C125-BDA498DCC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FC230-4A87-B08E-9BDD-5D137B1ED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04863-B1D5-9A2D-6DD4-789160A110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47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D60FA-4175-B880-15B5-CF343B7D5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EF337-ECAC-5CDF-B04E-00770D357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647DA8-EEA7-3F21-628A-C1BF0A7C9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47915-9D30-051D-6307-F9ED929A60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96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10962" tIns="55481" rIns="110962" bIns="5548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10962" tIns="55481" rIns="110962" bIns="55481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38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89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43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811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8715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172642"/>
            <a:ext cx="8442796" cy="62984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376437"/>
            <a:ext cx="8521188" cy="30672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900"/>
              </a:lnSpc>
            </a:pPr>
            <a:fld id="{F25965E0-7062-474C-8671-DB3A3CE669B0}" type="slidenum">
              <a:rPr lang="en-GB" smtClean="0"/>
              <a:pPr>
                <a:lnSpc>
                  <a:spcPts val="900"/>
                </a:lnSpc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429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slide me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85337"/>
            <a:ext cx="8398800" cy="3075539"/>
          </a:xfrm>
        </p:spPr>
        <p:txBody>
          <a:bodyPr/>
          <a:lstStyle>
            <a:lvl1pPr>
              <a:lnSpc>
                <a:spcPts val="2000"/>
              </a:lnSpc>
              <a:spcBef>
                <a:spcPts val="1000"/>
              </a:spcBef>
              <a:defRPr sz="1600"/>
            </a:lvl1pPr>
            <a:lvl2pPr>
              <a:lnSpc>
                <a:spcPts val="2000"/>
              </a:lnSpc>
              <a:spcBef>
                <a:spcPts val="600"/>
              </a:spcBef>
              <a:buClr>
                <a:schemeClr val="bg2"/>
              </a:buClr>
              <a:defRPr sz="1600"/>
            </a:lvl2pPr>
            <a:lvl3pPr>
              <a:lnSpc>
                <a:spcPts val="2000"/>
              </a:lnSpc>
              <a:spcBef>
                <a:spcPts val="600"/>
              </a:spcBef>
              <a:defRPr sz="1600"/>
            </a:lvl3pPr>
            <a:lvl4pPr>
              <a:lnSpc>
                <a:spcPts val="2000"/>
              </a:lnSpc>
              <a:spcBef>
                <a:spcPts val="600"/>
              </a:spcBef>
              <a:defRPr sz="1600"/>
            </a:lvl4pPr>
            <a:lvl5pPr>
              <a:lnSpc>
                <a:spcPts val="2000"/>
              </a:lnSpc>
              <a:spcBef>
                <a:spcPts val="60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nl-NL" smtClean="0"/>
              <a:pPr algn="r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3929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218" y="1276350"/>
            <a:ext cx="8276981" cy="3275013"/>
          </a:xfrm>
        </p:spPr>
        <p:txBody>
          <a:bodyPr/>
          <a:lstStyle/>
          <a:p>
            <a:pPr lvl="0"/>
            <a:r>
              <a:rPr lang="en-GB"/>
              <a:t>Click to add text or object</a:t>
            </a:r>
          </a:p>
          <a:p>
            <a:pPr lvl="1"/>
            <a:r>
              <a:rPr lang="en-GB"/>
              <a:t>Text level 2</a:t>
            </a:r>
          </a:p>
          <a:p>
            <a:pPr lvl="2"/>
            <a:r>
              <a:rPr lang="en-GB"/>
              <a:t>Text level 3</a:t>
            </a:r>
          </a:p>
          <a:p>
            <a:pPr lvl="3"/>
            <a:r>
              <a:rPr lang="en-GB"/>
              <a:t>Text level 4</a:t>
            </a:r>
          </a:p>
          <a:p>
            <a:pPr lvl="4"/>
            <a:r>
              <a:rPr lang="en-GB"/>
              <a:t>Text level 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821D-2339-4248-8565-4CF40D280926}" type="datetime1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Draft | Internal use only |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E23E-9022-4929-B297-EB2777CDBB1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55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ubtitle - Graph | Grey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84BF79-300F-583E-73FA-48DCEFE3761A}"/>
              </a:ext>
            </a:extLst>
          </p:cNvPr>
          <p:cNvSpPr/>
          <p:nvPr userDrawn="1"/>
        </p:nvSpPr>
        <p:spPr>
          <a:xfrm>
            <a:off x="0" y="0"/>
            <a:ext cx="9144000" cy="4551363"/>
          </a:xfrm>
          <a:prstGeom prst="rect">
            <a:avLst/>
          </a:prstGeom>
          <a:solidFill>
            <a:srgbClr val="EE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en-GB" sz="1400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95A4D23-EB0D-150A-9453-49050E03B1AB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1800" y="1522799"/>
            <a:ext cx="8277225" cy="2908800"/>
          </a:xfrm>
          <a:prstGeom prst="roundRect">
            <a:avLst>
              <a:gd name="adj" fmla="val 6182"/>
            </a:avLst>
          </a:prstGeom>
          <a:solidFill>
            <a:schemeClr val="bg1"/>
          </a:solidFill>
        </p:spPr>
        <p:txBody>
          <a:bodyPr lIns="108000" tIns="108000" rIns="10800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place graph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218" y="378000"/>
            <a:ext cx="8276981" cy="378000"/>
          </a:xfrm>
        </p:spPr>
        <p:txBody>
          <a:bodyPr/>
          <a:lstStyle/>
          <a:p>
            <a:r>
              <a:rPr lang="en-GB" dirty="0"/>
              <a:t>Click to place headline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5325" y="4910404"/>
            <a:ext cx="1239122" cy="76944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Draft | Internal use only |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3725" y="4910404"/>
            <a:ext cx="110608" cy="76944"/>
          </a:xfrm>
          <a:prstGeom prst="rect">
            <a:avLst/>
          </a:prstGeom>
        </p:spPr>
        <p:txBody>
          <a:bodyPr/>
          <a:lstStyle/>
          <a:p>
            <a:fld id="{9BE0E23E-9022-4929-B297-EB2777CDBB1F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CAD5B00E-5674-3E51-9D7C-5EB53CBE45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3388" y="788988"/>
            <a:ext cx="8278812" cy="37782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dirty="0"/>
              <a:t>Place a small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40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25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11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84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20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37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3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7968E-DFE0-4C9E-96FC-A0811580B377}" type="datetimeFigureOut">
              <a:rPr lang="nl-NL" smtClean="0"/>
              <a:t>5-8-2026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7BB84-47CB-4DCD-BA70-9C3924871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16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28.jpe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emf"/><Relationship Id="rId5" Type="http://schemas.openxmlformats.org/officeDocument/2006/relationships/image" Target="../media/image32.jp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diversityindairy.com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bdk@live.nl/info@biodiversityindairy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725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5F5F5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HOW TO MEASURE AND REWARD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22860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BIODIVERSITY IN DAIRY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Framework for the Dairy Sector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Wilco Brouwer de Koning | Nuffield Scholar 2025-2026</a:t>
            </a:r>
            <a:endParaRPr lang="en-US" sz="1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C55C828-DAFB-4E33-BFEE-C0A1F25FD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813" y="4117220"/>
            <a:ext cx="2041207" cy="81811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064D915-EE55-8908-8384-46DA9A9C6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1" y="4086740"/>
            <a:ext cx="818119" cy="81811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812241F-0C30-50F0-8FF3-016232A9C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401" y="4086739"/>
            <a:ext cx="848599" cy="8485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GLOBAL RESEARCH JOURNEY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73380" y="887931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visited during Nuffield Scholarship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20797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20797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25369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New Zealand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Pasture-based systems &amp; environmental frameworks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0" y="120797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120797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9" name="Text 7"/>
          <p:cNvSpPr/>
          <p:nvPr/>
        </p:nvSpPr>
        <p:spPr>
          <a:xfrm>
            <a:off x="4800600" y="125369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Australia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Extensive grazing &amp; biodiversity integration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184941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" y="184941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189513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United States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intensive dairy systems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0" y="184941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184941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5" name="Text 13"/>
          <p:cNvSpPr/>
          <p:nvPr/>
        </p:nvSpPr>
        <p:spPr>
          <a:xfrm>
            <a:off x="4800600" y="189513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Brazil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 biodiversity &amp; sustainable intensification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249085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" y="249085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53657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Chile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American perspectives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0" y="249085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0" name="Shape 18"/>
          <p:cNvSpPr/>
          <p:nvPr/>
        </p:nvSpPr>
        <p:spPr>
          <a:xfrm>
            <a:off x="4572000" y="249085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1" name="Text 19"/>
          <p:cNvSpPr/>
          <p:nvPr/>
        </p:nvSpPr>
        <p:spPr>
          <a:xfrm>
            <a:off x="4800600" y="253657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Japan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focus &amp; community integration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57200" y="313229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3" name="Shape 21"/>
          <p:cNvSpPr/>
          <p:nvPr/>
        </p:nvSpPr>
        <p:spPr>
          <a:xfrm>
            <a:off x="457200" y="313229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317801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Denmark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Nordic approaches to nature-inclusive farming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572000" y="3132291"/>
            <a:ext cx="4114800" cy="5500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0" y="3132291"/>
            <a:ext cx="91440" cy="5500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7" name="Text 25"/>
          <p:cNvSpPr/>
          <p:nvPr/>
        </p:nvSpPr>
        <p:spPr>
          <a:xfrm>
            <a:off x="4800600" y="317801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Italy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FAO, WFO &amp; company engagement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57200" y="3773731"/>
            <a:ext cx="4114800" cy="550000"/>
          </a:xfrm>
          <a:prstGeom prst="rect">
            <a:avLst/>
          </a:prstGeom>
          <a:solidFill>
            <a:srgbClr val="FFF8DC"/>
          </a:solidFill>
          <a:ln/>
        </p:spPr>
      </p:sp>
      <p:sp>
        <p:nvSpPr>
          <p:cNvPr id="29" name="Shape 27"/>
          <p:cNvSpPr/>
          <p:nvPr/>
        </p:nvSpPr>
        <p:spPr>
          <a:xfrm>
            <a:off x="457200" y="3773731"/>
            <a:ext cx="91440" cy="5500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0" name="Text 28"/>
          <p:cNvSpPr/>
          <p:nvPr/>
        </p:nvSpPr>
        <p:spPr>
          <a:xfrm>
            <a:off x="685800" y="381945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Canada/US (planned)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6B5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American dairy &amp; biodiversity approaches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572000" y="3773731"/>
            <a:ext cx="4114800" cy="550000"/>
          </a:xfrm>
          <a:prstGeom prst="rect">
            <a:avLst/>
          </a:prstGeom>
          <a:solidFill>
            <a:srgbClr val="FFF8DC"/>
          </a:solidFill>
          <a:ln/>
        </p:spPr>
      </p:sp>
      <p:sp>
        <p:nvSpPr>
          <p:cNvPr id="32" name="Shape 30"/>
          <p:cNvSpPr/>
          <p:nvPr/>
        </p:nvSpPr>
        <p:spPr>
          <a:xfrm>
            <a:off x="4572000" y="3773731"/>
            <a:ext cx="91440" cy="5500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3" name="Text 31"/>
          <p:cNvSpPr/>
          <p:nvPr/>
        </p:nvSpPr>
        <p:spPr>
          <a:xfrm>
            <a:off x="4800600" y="381945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Italy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6B5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FAO One Health Congress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57200" y="4415171"/>
            <a:ext cx="4114800" cy="550000"/>
          </a:xfrm>
          <a:prstGeom prst="rect">
            <a:avLst/>
          </a:prstGeom>
          <a:solidFill>
            <a:srgbClr val="FFF8DC"/>
          </a:solidFill>
          <a:ln/>
        </p:spPr>
      </p:sp>
      <p:sp>
        <p:nvSpPr>
          <p:cNvPr id="35" name="Shape 33"/>
          <p:cNvSpPr/>
          <p:nvPr/>
        </p:nvSpPr>
        <p:spPr>
          <a:xfrm>
            <a:off x="457200" y="4415171"/>
            <a:ext cx="91440" cy="5500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6" name="Text 34"/>
          <p:cNvSpPr/>
          <p:nvPr/>
        </p:nvSpPr>
        <p:spPr>
          <a:xfrm>
            <a:off x="685800" y="446089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Armenia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6B5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CBD COP17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4572000" y="4415171"/>
            <a:ext cx="4114800" cy="550000"/>
          </a:xfrm>
          <a:prstGeom prst="rect">
            <a:avLst/>
          </a:prstGeom>
          <a:solidFill>
            <a:srgbClr val="FFF8DC"/>
          </a:solidFill>
          <a:ln/>
        </p:spPr>
      </p:sp>
      <p:sp>
        <p:nvSpPr>
          <p:cNvPr id="38" name="Shape 36"/>
          <p:cNvSpPr/>
          <p:nvPr/>
        </p:nvSpPr>
        <p:spPr>
          <a:xfrm>
            <a:off x="4572000" y="4415171"/>
            <a:ext cx="91440" cy="5500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9" name="Text 37"/>
          <p:cNvSpPr/>
          <p:nvPr/>
        </p:nvSpPr>
        <p:spPr>
          <a:xfrm>
            <a:off x="4800600" y="4460891"/>
            <a:ext cx="3749040" cy="458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New Zealand</a:t>
            </a:r>
            <a:endParaRPr lang="en-US" sz="1400" dirty="0"/>
          </a:p>
          <a:p>
            <a:pPr marL="0" indent="0">
              <a:buNone/>
            </a:pPr>
            <a:r>
              <a:rPr lang="en-US" sz="1100" dirty="0">
                <a:solidFill>
                  <a:srgbClr val="6B5D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IDF World Dairy Congress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340" y="3791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FINDINGS FROM GLOBAL RESEARCH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568076"/>
            <a:ext cx="8229600" cy="7772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568076"/>
            <a:ext cx="73152" cy="7772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677804"/>
            <a:ext cx="7863840" cy="557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Biodiversity is the Competitive Advantage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pasture-based dairy systems, biodiversity offers a unique selling point that intensive systems cannot match on climate metrics alone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2436756"/>
            <a:ext cx="8229600" cy="7772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" y="2436756"/>
            <a:ext cx="73152" cy="7772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546484"/>
            <a:ext cx="7863840" cy="557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Drives Action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with standardized biodiversity monitoring tools see faster farmer adoption and clearer progress toward environmental goals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3305436"/>
            <a:ext cx="8229600" cy="7772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" y="3305436"/>
            <a:ext cx="73152" cy="7772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3415164"/>
            <a:ext cx="7863840" cy="557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Reward Pathways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programs combine supply chain premiums, government payments, and market access benefits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4174116"/>
            <a:ext cx="8229600" cy="7772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3" name="Shape 11"/>
          <p:cNvSpPr/>
          <p:nvPr/>
        </p:nvSpPr>
        <p:spPr>
          <a:xfrm>
            <a:off x="457200" y="4174116"/>
            <a:ext cx="73152" cy="7772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4283844"/>
            <a:ext cx="7863840" cy="557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Connection Matters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Farmers who engage with their communities about biodiversity gain social license and long-term sustainability</a:t>
            </a:r>
            <a:endParaRPr lang="en-US" sz="1500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CE2A384C-382C-5571-17EA-D19DF9E84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87" y="696280"/>
            <a:ext cx="8230313" cy="78035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3410058-F55C-18DD-4819-F1807E480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83407"/>
            <a:ext cx="73158" cy="780356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69D82B3D-9D5D-F39D-1D67-61FCD45C22D2}"/>
              </a:ext>
            </a:extLst>
          </p:cNvPr>
          <p:cNvSpPr txBox="1"/>
          <p:nvPr/>
        </p:nvSpPr>
        <p:spPr>
          <a:xfrm>
            <a:off x="685800" y="797669"/>
            <a:ext cx="809244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starts with Data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system, trusted by farmers, automatically connect with different systems, certificated and transparent. 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FOUR PILLARS OF BIODIVERSITY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18872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7160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FUNCTIONAL AGROBIODIVERSITY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Fertile soil, clean water, healthy nutrient cycles. Closing loops on farm level.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72000" y="118872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0" y="118872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4846320" y="137160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DIVERSITY OF LANDSCAPE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Hedges, trees, ditches, field margins create habitat and ecosystem services.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" y="283464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01752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DIVERSITY OF SPECIES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Protecting and strengthening specific flora and fauna. In the soil, on land, water and air. 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572000" y="283464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3" name="Shape 11"/>
          <p:cNvSpPr/>
          <p:nvPr/>
        </p:nvSpPr>
        <p:spPr>
          <a:xfrm>
            <a:off x="4572000" y="283464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301752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REGIONAL BIODIVERSITY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areas across farm boundaries through regional management approaches.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57200" y="4480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pillars provide an integrated framework for assessing biodiversity on dairy farms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TO MAKE A POSITIVE IMPACT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14400" y="1371600"/>
            <a:ext cx="7315200" cy="9144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150876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MITIGATION HIERARCHY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2560320"/>
            <a:ext cx="182880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743200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</a:t>
            </a:r>
            <a:endParaRPr lang="en-US" sz="18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impacts where possible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743200" y="2560320"/>
            <a:ext cx="1828800" cy="13716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8" name="Text 6"/>
          <p:cNvSpPr/>
          <p:nvPr/>
        </p:nvSpPr>
        <p:spPr>
          <a:xfrm>
            <a:off x="2743200" y="2743200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</a:t>
            </a:r>
            <a:endParaRPr lang="en-US" sz="18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Minimize unavoidable impacts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754880" y="2560320"/>
            <a:ext cx="1828800" cy="1371600"/>
          </a:xfrm>
          <a:prstGeom prst="rect">
            <a:avLst/>
          </a:prstGeom>
          <a:solidFill>
            <a:srgbClr val="1E3A1F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0" y="2743200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</a:t>
            </a:r>
            <a:endParaRPr lang="en-US" sz="18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farm practices with nature. 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766560" y="2560320"/>
            <a:ext cx="1828800" cy="1371600"/>
          </a:xfrm>
          <a:prstGeom prst="rect">
            <a:avLst/>
          </a:prstGeom>
          <a:solidFill>
            <a:srgbClr val="64A56E"/>
          </a:solidFill>
          <a:ln/>
        </p:spPr>
      </p:sp>
      <p:sp>
        <p:nvSpPr>
          <p:cNvPr id="12" name="Text 10"/>
          <p:cNvSpPr/>
          <p:nvPr/>
        </p:nvSpPr>
        <p:spPr>
          <a:xfrm>
            <a:off x="6766560" y="2743200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RESTORE</a:t>
            </a:r>
            <a:endParaRPr lang="en-US" sz="18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Compensate for net gain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371600" y="4206240"/>
            <a:ext cx="6400800" cy="5486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4" name="Text 12"/>
          <p:cNvSpPr/>
          <p:nvPr/>
        </p:nvSpPr>
        <p:spPr>
          <a:xfrm>
            <a:off x="1554480" y="429768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Achieve a marginal net gain in biodiversity on a global level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REWARD MECHANISMS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new revenue models in the supply chain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2468880" cy="27432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7373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 PARTNERS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377440"/>
            <a:ext cx="21031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milk prices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bonuses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contracts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support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interest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83280" y="1554480"/>
            <a:ext cx="2468880" cy="27432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8" name="Text 6"/>
          <p:cNvSpPr/>
          <p:nvPr/>
        </p:nvSpPr>
        <p:spPr>
          <a:xfrm>
            <a:off x="3383280" y="17373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&amp; POLICY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566160" y="2377440"/>
            <a:ext cx="21031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Agri-environment payments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incentives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Subsidies for nature management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compliance credits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035040" y="1554480"/>
            <a:ext cx="2468880" cy="2743200"/>
          </a:xfrm>
          <a:prstGeom prst="rect">
            <a:avLst/>
          </a:prstGeom>
          <a:solidFill>
            <a:srgbClr val="1E3A1F"/>
          </a:solidFill>
          <a:ln/>
        </p:spPr>
      </p:sp>
      <p:sp>
        <p:nvSpPr>
          <p:cNvPr id="11" name="Text 9"/>
          <p:cNvSpPr/>
          <p:nvPr/>
        </p:nvSpPr>
        <p:spPr>
          <a:xfrm>
            <a:off x="6035040" y="17373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</a:rPr>
              <a:t>SOCIETY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17920" y="2377440"/>
            <a:ext cx="21031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 to produce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payment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BENEFITS OF REWARDING BIODIVERSITY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280160"/>
            <a:ext cx="2743200" cy="5486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3716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FOR FARMERS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2743200" cy="23774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103120"/>
            <a:ext cx="23774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action perspective for improvement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rewards for biodiversity efforts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environmental compliance risks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farm resilience and soil health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429000" y="1280160"/>
            <a:ext cx="2743200" cy="5486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3429000" y="13716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FOR SUPPLY CHAIN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29000" y="1920240"/>
            <a:ext cx="2743200" cy="23774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Text 8"/>
          <p:cNvSpPr/>
          <p:nvPr/>
        </p:nvSpPr>
        <p:spPr>
          <a:xfrm>
            <a:off x="3611880" y="2103120"/>
            <a:ext cx="23774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Quantifiable sustainability metrics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mitigation in sourcing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value and market differentiation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with ESG commitments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0" y="1280160"/>
            <a:ext cx="2743200" cy="5486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0" y="13716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FOR SOCIETY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0" y="1920240"/>
            <a:ext cx="2743200" cy="23774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0" y="2103120"/>
            <a:ext cx="23774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Restoration of agricultural biodiversity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of meadow birds and species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water and air quality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Preservation of cultural landscapes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FUTURE WAYS to measure the positive impact on BIODIVERSITY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18872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7160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CHIRRUP – BIOACOUSTICS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listening devices capture birdsong to identify species, turning bird activity into a real-time indicator of farmland biodiversity.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72000" y="118872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0" y="118872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4846320" y="137160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EDNA – ENVIRONMENTAL DNA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Traces of DNA in soil and water reveal which species are present on the farm, without ever having to see or capture them.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" y="283464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01752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SENSIBEE – POLLINATOR SENSORS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Non-lethal sensor devices track insect activity around the clock, using AI to identify species and measure pollinator abundance and diversity.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572000" y="2834640"/>
            <a:ext cx="4114800" cy="13716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3" name="Shape 11"/>
          <p:cNvSpPr/>
          <p:nvPr/>
        </p:nvSpPr>
        <p:spPr>
          <a:xfrm>
            <a:off x="4572000" y="2834640"/>
            <a:ext cx="137160" cy="13716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301752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– REMOTE SENSING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imagery tracks vegetation health, land cover and habitat structure at scale, enabling farm-wide monitoring over time.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57200" y="4526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with the farm data monitoring, these tools point toward faster, cheaper and more objective on-farm biodiversity measurement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E5A3-F4FE-93F3-4B44-84FA04B49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89F1175-9E35-2B42-CDED-317723B76235}"/>
              </a:ext>
            </a:extLst>
          </p:cNvPr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ARLA FARMAHEAD™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932CA17-E7DF-5260-335C-85B6C28F740F}"/>
              </a:ext>
            </a:extLst>
          </p:cNvPr>
          <p:cNvSpPr/>
          <p:nvPr/>
        </p:nvSpPr>
        <p:spPr>
          <a:xfrm>
            <a:off x="457200" y="2560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Data-Driven Approach to Sustainable Dairy</a:t>
            </a:r>
            <a:endParaRPr lang="en-US" sz="2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AA6E020-3F32-CE16-E170-DCD6C66AB38B}"/>
              </a:ext>
            </a:extLst>
          </p:cNvPr>
          <p:cNvSpPr/>
          <p:nvPr/>
        </p:nvSpPr>
        <p:spPr>
          <a:xfrm>
            <a:off x="2286000" y="3200400"/>
            <a:ext cx="4572000" cy="73152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E1B8AED-2668-8BD5-09CF-613EE81A268A}"/>
              </a:ext>
            </a:extLst>
          </p:cNvPr>
          <p:cNvSpPr/>
          <p:nvPr/>
        </p:nvSpPr>
        <p:spPr>
          <a:xfrm>
            <a:off x="2468880" y="333756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Arla Foods Cooperative</a:t>
            </a:r>
            <a:endParaRPr lang="en-US" sz="16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2ED25B4-91E1-12C4-D1F2-7C03F91BE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748" y="3549316"/>
            <a:ext cx="2096280" cy="140630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51F883B-F856-01A4-19F2-C24AB81A8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08960"/>
            <a:ext cx="20002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56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FARMAHEAD™ TECHNOLOGY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integrated tools for measuring and rewarding sustainability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8229600" cy="64008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9164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ARLA: 7,600 farmers across 7 European countries • €500M annually for sustainability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8229600" cy="82296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265176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651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280160" y="2560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FarmAhead™ Check</a:t>
            </a:r>
            <a:endParaRPr lang="en-US" sz="16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world's largest validated datasets covering 99% of Arla's milk pool. Over 200 data points per farm verified by third-party advisors.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7200" y="3383280"/>
            <a:ext cx="8229600" cy="82296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1" name="Shape 9"/>
          <p:cNvSpPr/>
          <p:nvPr/>
        </p:nvSpPr>
        <p:spPr>
          <a:xfrm>
            <a:off x="640080" y="356616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5661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280160" y="34747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FarmAhead™ Incentive</a:t>
            </a:r>
            <a:endParaRPr lang="en-US" sz="16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Point-based reward system paying farmers up to 4 eurocents per kg milk for sustainability activities. Historical change to milk pricing model.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4297680"/>
            <a:ext cx="8229600" cy="82296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5" name="Shape 13"/>
          <p:cNvSpPr/>
          <p:nvPr/>
        </p:nvSpPr>
        <p:spPr>
          <a:xfrm>
            <a:off x="640080" y="448056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4480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280160" y="43891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FarmAhead™ Customer Partnerships</a:t>
            </a:r>
            <a:endParaRPr lang="en-US" sz="1600" dirty="0"/>
          </a:p>
          <a:p>
            <a:pPr marL="0" indent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invest in on-farm sustainability and access data for their ESG reporting and scope 3 emission reduction goals.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CLIMATE TARGETS &amp; THE 'BIG 5'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931920" cy="1463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801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SCIENCE-BASED TARGETS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173736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30.3% reduction in CO₂e per kg milk by 2030 (from 2020 baseline)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63% reduction in production &amp; logistics by 2030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Net Zero by 2050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3931920" cy="1463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/>
          <p:cNvSpPr/>
          <p:nvPr/>
        </p:nvSpPr>
        <p:spPr>
          <a:xfrm>
            <a:off x="4937760" y="12801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ACHIEVEMENTS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937760" y="1737360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million tonnes CO₂e reduced in 2 years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8,500+ farms with verified climate data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Customers: Aldi, Asda, Morrisons, Starbucks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'BIG 5' FOCUS AREAS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" y="3200400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246120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Feed efficiency - optimizing cow nutrition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566160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611880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Manure management - biogas conversion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3931920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" y="3931920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977640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Renewable energy - solar, wind on farms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4297680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0" name="Shape 18"/>
          <p:cNvSpPr/>
          <p:nvPr/>
        </p:nvSpPr>
        <p:spPr>
          <a:xfrm>
            <a:off x="457200" y="4297680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4343400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Herd genetics - breeding for efficiency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3" name="Shape 21"/>
          <p:cNvSpPr/>
          <p:nvPr/>
        </p:nvSpPr>
        <p:spPr>
          <a:xfrm>
            <a:off x="457200" y="4663440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4709160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Fertilizer optimization - precision application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ABOUT WILCO BROUWER DE KONING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3749040" cy="3010301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FARMER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Third-generation dairy farmer at </a:t>
            </a:r>
            <a:r>
              <a:rPr lang="en-US" sz="13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Boerderij</a:t>
            </a: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Ter Coulster in Heiloo, Netherlands</a:t>
            </a:r>
          </a:p>
          <a:p>
            <a:pPr marL="342900" indent="-342900">
              <a:buSzPct val="100000"/>
              <a:buChar char="•"/>
            </a:pPr>
            <a:r>
              <a:rPr lang="en-US" sz="1300" dirty="0"/>
              <a:t>Started in 1954 by my Grandpa Wim</a:t>
            </a:r>
          </a:p>
          <a:p>
            <a:pPr marL="342900" indent="-342900">
              <a:buSzPct val="100000"/>
              <a:buChar char="•"/>
            </a:pPr>
            <a:r>
              <a:rPr lang="en-US" sz="1300" dirty="0"/>
              <a:t>Farming together with my brother, family, labor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/>
              <a:t>2 Farm locations, in the heart of </a:t>
            </a:r>
            <a:r>
              <a:rPr lang="en-US" sz="1300" dirty="0" err="1"/>
              <a:t>Heiloo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 dairy cows on total 125 hectares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hectares of nature land for biodiversity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farm with three generations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 located in densely populated area with 25,000 neighbors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937760" y="1188720"/>
            <a:ext cx="3749040" cy="3010301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/>
          <p:cNvSpPr/>
          <p:nvPr/>
        </p:nvSpPr>
        <p:spPr>
          <a:xfrm>
            <a:off x="493776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FARM LEADER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828800"/>
            <a:ext cx="35661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member, LTO Netherlands (Dutch Farmers Organization)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Dairy farmer representative, Science &amp; Programme Coordination Committee, International Dairy Federation (IDF)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/>
              <a:t>Member Council </a:t>
            </a:r>
            <a:r>
              <a:rPr lang="en-US" sz="1300" dirty="0" err="1"/>
              <a:t>Agrifirm</a:t>
            </a:r>
            <a:r>
              <a:rPr lang="en-US" sz="1300" dirty="0"/>
              <a:t>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Nuffield Scholar 2025-2026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FARMAHEAD™ INCENTIVE MODEL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81263" y="8001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Point-based system rewarding sustainability actions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371600" y="137160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097280"/>
            <a:ext cx="3236495" cy="196596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1430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IT WORKS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383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Farmers collect points for sustainability activities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80 points currently available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point = 0.03 eurocent per kg milk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eurocent for annual Climate Check participation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updates with verified documentation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3111366"/>
            <a:ext cx="3236495" cy="196596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3157086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REWARD CRITERIA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614286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Activities with biggest impact = most points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feasibility and cost-efficiency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past achievements + future actions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Transparent, verified third-party data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into monthly milk payment</a:t>
            </a:r>
            <a:endParaRPr lang="en-US" sz="12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02BEA43-C362-43A8-BC6E-AB6F989D2A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502" r="3533" b="1"/>
          <a:stretch>
            <a:fillRect/>
          </a:stretch>
        </p:blipFill>
        <p:spPr>
          <a:xfrm>
            <a:off x="3783197" y="1737360"/>
            <a:ext cx="5360803" cy="230975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868" y="2255848"/>
            <a:ext cx="1433588" cy="100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Afbeeldingsresultaat voor logo wu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43558"/>
            <a:ext cx="1885577" cy="55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0" b="7078"/>
          <a:stretch/>
        </p:blipFill>
        <p:spPr bwMode="auto">
          <a:xfrm>
            <a:off x="0" y="-1104857"/>
            <a:ext cx="9144000" cy="326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vak 5">
            <a:extLst>
              <a:ext uri="{FF2B5EF4-FFF2-40B4-BE49-F238E27FC236}">
                <a16:creationId xmlns:a16="http://schemas.microsoft.com/office/drawing/2014/main" id="{6EC3B4FD-E55B-4566-A688-62D177D683B0}"/>
              </a:ext>
            </a:extLst>
          </p:cNvPr>
          <p:cNvSpPr txBox="1"/>
          <p:nvPr/>
        </p:nvSpPr>
        <p:spPr>
          <a:xfrm>
            <a:off x="359532" y="2159778"/>
            <a:ext cx="642671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/>
            <a:r>
              <a:rPr lang="en-US" sz="2700" b="1" dirty="0">
                <a:solidFill>
                  <a:srgbClr val="153171"/>
                </a:solidFill>
                <a:latin typeface="Calibri"/>
              </a:rPr>
              <a:t>Reducing environmental impact in the Dutch dairy sector with ANCA-tool</a:t>
            </a:r>
            <a:endParaRPr lang="nl-NL" sz="2700" b="1" dirty="0">
              <a:solidFill>
                <a:srgbClr val="153171"/>
              </a:solidFill>
              <a:latin typeface="Calibri"/>
            </a:endParaRPr>
          </a:p>
          <a:p>
            <a:pPr defTabSz="685800"/>
            <a:r>
              <a:rPr lang="nl-NL" dirty="0">
                <a:solidFill>
                  <a:srgbClr val="153171"/>
                </a:solidFill>
                <a:latin typeface="Calibri"/>
              </a:rPr>
              <a:t>(</a:t>
            </a:r>
            <a:r>
              <a:rPr lang="nl-NL" dirty="0" err="1">
                <a:solidFill>
                  <a:srgbClr val="153171"/>
                </a:solidFill>
                <a:latin typeface="Calibri"/>
              </a:rPr>
              <a:t>Annual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 </a:t>
            </a:r>
            <a:r>
              <a:rPr lang="nl-NL" dirty="0" err="1">
                <a:solidFill>
                  <a:srgbClr val="153171"/>
                </a:solidFill>
                <a:latin typeface="Calibri"/>
              </a:rPr>
              <a:t>Nutrient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 </a:t>
            </a:r>
            <a:r>
              <a:rPr lang="nl-NL" dirty="0" err="1">
                <a:solidFill>
                  <a:srgbClr val="153171"/>
                </a:solidFill>
                <a:latin typeface="Calibri"/>
              </a:rPr>
              <a:t>Cycling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 Assessment; </a:t>
            </a:r>
            <a:r>
              <a:rPr lang="nl-NL" sz="2700" dirty="0" err="1">
                <a:solidFill>
                  <a:srgbClr val="153171"/>
                </a:solidFill>
                <a:latin typeface="Calibri"/>
              </a:rPr>
              <a:t>KringloopWijzer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)</a:t>
            </a:r>
          </a:p>
          <a:p>
            <a:pPr defTabSz="685800"/>
            <a:r>
              <a:rPr lang="nl-NL" dirty="0">
                <a:solidFill>
                  <a:srgbClr val="153171"/>
                </a:solidFill>
                <a:latin typeface="Calibri"/>
              </a:rPr>
              <a:t>In </a:t>
            </a:r>
            <a:r>
              <a:rPr lang="nl-NL" dirty="0" err="1">
                <a:solidFill>
                  <a:srgbClr val="153171"/>
                </a:solidFill>
                <a:latin typeface="Calibri"/>
              </a:rPr>
              <a:t>use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 </a:t>
            </a:r>
            <a:r>
              <a:rPr lang="nl-NL" dirty="0" err="1">
                <a:solidFill>
                  <a:srgbClr val="153171"/>
                </a:solidFill>
                <a:latin typeface="Calibri"/>
              </a:rPr>
              <a:t>since</a:t>
            </a:r>
            <a:r>
              <a:rPr lang="nl-NL" dirty="0">
                <a:solidFill>
                  <a:srgbClr val="153171"/>
                </a:solidFill>
                <a:latin typeface="Calibri"/>
              </a:rPr>
              <a:t> 2013</a:t>
            </a:r>
          </a:p>
          <a:p>
            <a:pPr defTabSz="685800"/>
            <a:endParaRPr lang="nl-NL" sz="2700" b="1" dirty="0">
              <a:solidFill>
                <a:srgbClr val="153171"/>
              </a:solidFill>
              <a:latin typeface="Calibri"/>
            </a:endParaRPr>
          </a:p>
          <a:p>
            <a:pPr defTabSz="685800"/>
            <a:endParaRPr lang="en-US" b="1" strike="sngStrike" dirty="0">
              <a:solidFill>
                <a:srgbClr val="15317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5843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83574-3D8E-492F-8AD8-BFA809E0501B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669080" y="255359"/>
            <a:ext cx="6698989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nl-NL" sz="24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ANCA is a joint effort of </a:t>
            </a:r>
            <a:r>
              <a:rPr lang="nl-NL" sz="2400" dirty="0" err="1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24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400" dirty="0" err="1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dairy</a:t>
            </a:r>
            <a:r>
              <a:rPr lang="nl-NL" sz="24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sector </a:t>
            </a:r>
            <a:r>
              <a:rPr lang="nl-NL" sz="2400" dirty="0" err="1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24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partners</a:t>
            </a:r>
          </a:p>
        </p:txBody>
      </p:sp>
      <p:pic>
        <p:nvPicPr>
          <p:cNvPr id="8196" name="Picture 4" descr="http://www.nzo.nl/sites/all/themes/efocus_theme/logo-nzo-front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1450" y="2894768"/>
            <a:ext cx="1217841" cy="6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hoek 8"/>
          <p:cNvSpPr/>
          <p:nvPr/>
        </p:nvSpPr>
        <p:spPr>
          <a:xfrm>
            <a:off x="5513235" y="1261678"/>
            <a:ext cx="2947198" cy="386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 err="1"/>
              <a:t>Owner</a:t>
            </a:r>
            <a:r>
              <a:rPr lang="nl-NL" sz="1350" dirty="0"/>
              <a:t> Central Database</a:t>
            </a:r>
          </a:p>
        </p:txBody>
      </p:sp>
      <p:sp>
        <p:nvSpPr>
          <p:cNvPr id="12" name="Rechthoek 11"/>
          <p:cNvSpPr/>
          <p:nvPr/>
        </p:nvSpPr>
        <p:spPr>
          <a:xfrm>
            <a:off x="5733703" y="3646092"/>
            <a:ext cx="2711782" cy="369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/>
              <a:t>Partners</a:t>
            </a:r>
          </a:p>
        </p:txBody>
      </p:sp>
      <p:pic>
        <p:nvPicPr>
          <p:cNvPr id="2052" name="Picture 4" descr="Afbeeldingsresultaat voor logo w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30" y="3979985"/>
            <a:ext cx="1885577" cy="55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38C6EAF8-2082-47D1-2D85-ECDCE7067ABF}"/>
              </a:ext>
            </a:extLst>
          </p:cNvPr>
          <p:cNvSpPr/>
          <p:nvPr/>
        </p:nvSpPr>
        <p:spPr>
          <a:xfrm>
            <a:off x="616753" y="1484950"/>
            <a:ext cx="3194334" cy="807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nl-NL" sz="1350" dirty="0" err="1"/>
              <a:t>Calculation</a:t>
            </a:r>
            <a:r>
              <a:rPr lang="nl-NL" sz="1350" dirty="0"/>
              <a:t> </a:t>
            </a:r>
            <a:r>
              <a:rPr lang="nl-NL" sz="1350" dirty="0" err="1"/>
              <a:t>rules</a:t>
            </a:r>
            <a:r>
              <a:rPr lang="nl-NL" sz="1350" dirty="0"/>
              <a:t> ANCA </a:t>
            </a:r>
            <a:r>
              <a:rPr lang="nl-NL" sz="1350" dirty="0" err="1"/>
              <a:t>by</a:t>
            </a:r>
            <a:r>
              <a:rPr lang="nl-NL" sz="1350" dirty="0"/>
              <a:t> WUR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nl-NL" sz="1350" dirty="0" err="1"/>
              <a:t>Financed</a:t>
            </a:r>
            <a:r>
              <a:rPr lang="nl-NL" sz="1350" dirty="0"/>
              <a:t> </a:t>
            </a:r>
            <a:r>
              <a:rPr lang="nl-NL" sz="1350" dirty="0" err="1"/>
              <a:t>by</a:t>
            </a:r>
            <a:r>
              <a:rPr lang="nl-NL" sz="1350" dirty="0"/>
              <a:t> </a:t>
            </a:r>
            <a:r>
              <a:rPr lang="nl-NL" sz="1350" dirty="0" err="1"/>
              <a:t>the</a:t>
            </a:r>
            <a:r>
              <a:rPr lang="nl-NL" sz="1350" dirty="0"/>
              <a:t> </a:t>
            </a:r>
            <a:r>
              <a:rPr lang="nl-NL" sz="1350" dirty="0" err="1"/>
              <a:t>Ministry</a:t>
            </a:r>
            <a:r>
              <a:rPr lang="nl-NL" sz="1350" dirty="0"/>
              <a:t> of </a:t>
            </a:r>
            <a:r>
              <a:rPr lang="nl-NL" sz="1350" dirty="0" err="1"/>
              <a:t>Agriculture</a:t>
            </a:r>
            <a:r>
              <a:rPr lang="nl-NL" sz="1350" dirty="0"/>
              <a:t>, </a:t>
            </a:r>
            <a:r>
              <a:rPr lang="nl-NL" sz="1350" dirty="0" err="1"/>
              <a:t>Fisheries</a:t>
            </a:r>
            <a:r>
              <a:rPr lang="nl-NL" sz="1350" dirty="0"/>
              <a:t>, Food Security </a:t>
            </a:r>
            <a:r>
              <a:rPr lang="nl-NL" sz="1350" dirty="0" err="1"/>
              <a:t>and</a:t>
            </a:r>
            <a:r>
              <a:rPr lang="nl-NL" sz="1350" dirty="0"/>
              <a:t> Nature, </a:t>
            </a:r>
          </a:p>
          <a:p>
            <a:pPr algn="ctr"/>
            <a:r>
              <a:rPr lang="nl-NL" sz="1350" dirty="0" err="1"/>
              <a:t>and</a:t>
            </a:r>
            <a:r>
              <a:rPr lang="nl-NL" sz="1350" dirty="0"/>
              <a:t> ZuivelNL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7A184437-D1FF-6F84-4C1E-5400EA63EC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63" t="21780" r="15744"/>
          <a:stretch/>
        </p:blipFill>
        <p:spPr>
          <a:xfrm>
            <a:off x="1006178" y="2444695"/>
            <a:ext cx="1818682" cy="1502471"/>
          </a:xfrm>
          <a:prstGeom prst="rect">
            <a:avLst/>
          </a:prstGeom>
        </p:spPr>
      </p:pic>
      <p:pic>
        <p:nvPicPr>
          <p:cNvPr id="5" name="Afbeelding 4" descr="Afbeelding met logo, Lettertype, Graphics, groen&#10;&#10;Door AI gegenereerde inhoud is mogelijk onjuist.">
            <a:extLst>
              <a:ext uri="{FF2B5EF4-FFF2-40B4-BE49-F238E27FC236}">
                <a16:creationId xmlns:a16="http://schemas.microsoft.com/office/drawing/2014/main" id="{F26E7EE3-D5FB-D5C2-9050-A2736CD5D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16693"/>
          <a:stretch/>
        </p:blipFill>
        <p:spPr>
          <a:xfrm>
            <a:off x="7089594" y="2272925"/>
            <a:ext cx="1140920" cy="41830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13A471D-BE93-800F-4DA4-1AC317E5CE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712" t="41453" r="29057" b="40216"/>
          <a:stretch/>
        </p:blipFill>
        <p:spPr>
          <a:xfrm>
            <a:off x="6091738" y="2938962"/>
            <a:ext cx="1030601" cy="618436"/>
          </a:xfrm>
          <a:prstGeom prst="rect">
            <a:avLst/>
          </a:prstGeom>
        </p:spPr>
      </p:pic>
      <p:pic>
        <p:nvPicPr>
          <p:cNvPr id="17" name="Afbeelding 16" descr="Afbeelding met schermopname, Graphics, Kleurrijkheid, grafische vormgeving&#10;&#10;Door AI gegenereerde inhoud is mogelijk onjuist.">
            <a:extLst>
              <a:ext uri="{FF2B5EF4-FFF2-40B4-BE49-F238E27FC236}">
                <a16:creationId xmlns:a16="http://schemas.microsoft.com/office/drawing/2014/main" id="{D2FA7E91-644B-A86C-0B2F-B080DD7EC7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248" y="2225133"/>
            <a:ext cx="514148" cy="774475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A42D75C-3A43-30C2-4E1E-F08FBFCA50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134" y="1763975"/>
            <a:ext cx="3048862" cy="34960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47C24341-EBBD-E236-7E58-A2C314F1FC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68330" y="4101030"/>
            <a:ext cx="903340" cy="439938"/>
          </a:xfrm>
          <a:prstGeom prst="rect">
            <a:avLst/>
          </a:prstGeom>
        </p:spPr>
      </p:pic>
      <p:pic>
        <p:nvPicPr>
          <p:cNvPr id="23" name="Afbeelding 22" descr="Afbeelding met Lettertype, Graphics, logo, grafische vormgeving&#10;&#10;Door AI gegenereerde inhoud is mogelijk onjuist.">
            <a:extLst>
              <a:ext uri="{FF2B5EF4-FFF2-40B4-BE49-F238E27FC236}">
                <a16:creationId xmlns:a16="http://schemas.microsoft.com/office/drawing/2014/main" id="{026007B6-3F0C-05A1-236C-140794A897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806" y="4165138"/>
            <a:ext cx="1072789" cy="3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15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732" y="172641"/>
            <a:ext cx="6332097" cy="1014815"/>
          </a:xfrm>
        </p:spPr>
        <p:txBody>
          <a:bodyPr>
            <a:normAutofit/>
          </a:bodyPr>
          <a:lstStyle/>
          <a:p>
            <a:r>
              <a:rPr lang="en-GB" dirty="0"/>
              <a:t>Input for ANCA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9532" y="1005576"/>
            <a:ext cx="8521188" cy="367240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endParaRPr lang="en-GB" sz="1350" dirty="0"/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Animals (type, number) 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Milk yield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Grazing hours/yr*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Farmland, land use (ha)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Feed stocks* and imports* (grass silage, maize silage, concentrates, other)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Contents of feed stocks (Energy/N/P/Ash/EF/</a:t>
            </a:r>
            <a:r>
              <a:rPr lang="en-GB" dirty="0" err="1"/>
              <a:t>cfp</a:t>
            </a:r>
            <a:r>
              <a:rPr lang="en-GB" dirty="0"/>
              <a:t>)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Soil type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Cropping plan, Legumes*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Manure (import/export/application*/method of application)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Artificial fertiliser (import/application*/method of application)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Type of housing; manure separation*; manure fermentation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Energy (gas, electricity, contract work...)</a:t>
            </a:r>
          </a:p>
          <a:p>
            <a:pPr marL="271463" lvl="1" indent="-271463">
              <a:buClrTx/>
              <a:buBlip>
                <a:blip r:embed="rId2"/>
              </a:buBlip>
            </a:pPr>
            <a:endParaRPr lang="en-GB" dirty="0"/>
          </a:p>
          <a:p>
            <a:pPr marL="271463" lvl="1" indent="-271463">
              <a:buClrTx/>
              <a:buBlip>
                <a:blip r:embed="rId2"/>
              </a:buBlip>
            </a:pPr>
            <a:endParaRPr lang="en-GB" dirty="0"/>
          </a:p>
          <a:p>
            <a:pPr marL="271463" lvl="1" indent="-271463">
              <a:buClrTx/>
              <a:buBlip>
                <a:blip r:embed="rId2"/>
              </a:buBlip>
            </a:pPr>
            <a:endParaRPr lang="en-GB" dirty="0"/>
          </a:p>
          <a:p>
            <a:pPr marL="271463" lvl="1" indent="-271463">
              <a:buClrTx/>
              <a:buBlip>
                <a:blip r:embed="rId2"/>
              </a:buBlip>
            </a:pPr>
            <a:endParaRPr lang="en-GB" dirty="0"/>
          </a:p>
          <a:p>
            <a:pPr marL="577454" lvl="2" indent="-271463"/>
            <a:endParaRPr lang="en-GB" dirty="0"/>
          </a:p>
          <a:p>
            <a:endParaRPr lang="en-GB" dirty="0"/>
          </a:p>
        </p:txBody>
      </p:sp>
      <p:pic>
        <p:nvPicPr>
          <p:cNvPr id="9" name="Picture 4" descr="Gerelateerde afbeelding">
            <a:extLst>
              <a:ext uri="{FF2B5EF4-FFF2-40B4-BE49-F238E27FC236}">
                <a16:creationId xmlns:a16="http://schemas.microsoft.com/office/drawing/2014/main" id="{8F487454-3DF2-4D66-A6C5-0A7DE65D4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783" y="272727"/>
            <a:ext cx="2330218" cy="17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77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83574-3D8E-492F-8AD8-BFA809E0501B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709682" y="195486"/>
            <a:ext cx="6156684" cy="4154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nl-NL" sz="21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Dataprocessing </a:t>
            </a:r>
            <a:r>
              <a:rPr lang="nl-NL" sz="2100" dirty="0" err="1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nl-NL" sz="21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maximum </a:t>
            </a:r>
            <a:r>
              <a:rPr lang="nl-NL" sz="2100" dirty="0" err="1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automation</a:t>
            </a:r>
            <a:endParaRPr lang="nl-NL" sz="210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AutoShape 2" descr="Afbeeldingsresultaat voor logo rijksoverheid"/>
          <p:cNvSpPr>
            <a:spLocks noChangeAspect="1" noChangeArrowheads="1"/>
          </p:cNvSpPr>
          <p:nvPr/>
        </p:nvSpPr>
        <p:spPr bwMode="auto">
          <a:xfrm>
            <a:off x="7182594" y="2139702"/>
            <a:ext cx="86409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l-NL" sz="1350"/>
          </a:p>
        </p:txBody>
      </p:sp>
      <p:sp>
        <p:nvSpPr>
          <p:cNvPr id="9" name="Tekstvak 8"/>
          <p:cNvSpPr txBox="1"/>
          <p:nvPr/>
        </p:nvSpPr>
        <p:spPr>
          <a:xfrm>
            <a:off x="2087724" y="2355726"/>
            <a:ext cx="6480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Feed</a:t>
            </a:r>
          </a:p>
          <a:p>
            <a:r>
              <a:rPr lang="en-US" sz="1350" dirty="0">
                <a:solidFill>
                  <a:schemeClr val="bg1"/>
                </a:solidFill>
              </a:rPr>
              <a:t>Com-</a:t>
            </a:r>
          </a:p>
          <a:p>
            <a:r>
              <a:rPr lang="en-US" sz="1350" dirty="0" err="1">
                <a:solidFill>
                  <a:schemeClr val="bg1"/>
                </a:solidFill>
              </a:rPr>
              <a:t>pany</a:t>
            </a:r>
            <a:endParaRPr lang="nl-NL" sz="1350" dirty="0">
              <a:solidFill>
                <a:schemeClr val="bg1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2897814" y="4134439"/>
            <a:ext cx="34023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Reporting results (anonymous/authorization)</a:t>
            </a:r>
            <a:endParaRPr lang="nl-NL" sz="1350" dirty="0">
              <a:solidFill>
                <a:schemeClr val="bg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6F746B-10A9-4B43-88D5-C2D4E6A7A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746" y="732062"/>
            <a:ext cx="6624980" cy="4411439"/>
          </a:xfrm>
          <a:prstGeom prst="rect">
            <a:avLst/>
          </a:prstGeom>
        </p:spPr>
      </p:pic>
      <p:pic>
        <p:nvPicPr>
          <p:cNvPr id="10" name="Picture 2" descr="http://www.zuivelnl.org/wp-content/themes/venturex/images/logo.png">
            <a:extLst>
              <a:ext uri="{FF2B5EF4-FFF2-40B4-BE49-F238E27FC236}">
                <a16:creationId xmlns:a16="http://schemas.microsoft.com/office/drawing/2014/main" id="{8346901C-7336-4237-9ABF-8118769F0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5946" y="574371"/>
            <a:ext cx="2573900" cy="6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68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D7563-63D8-4E34-89D1-43C8CA99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A4AC3-F506-41B4-A24D-7230A6521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C8ADB-FC58-4A01-ADCA-A388BB452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9" t="18500" r="31100" b="11150"/>
          <a:stretch/>
        </p:blipFill>
        <p:spPr>
          <a:xfrm>
            <a:off x="1655676" y="0"/>
            <a:ext cx="5778642" cy="577864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610A977-8D67-474D-8353-D24C3A97212B}"/>
              </a:ext>
            </a:extLst>
          </p:cNvPr>
          <p:cNvSpPr/>
          <p:nvPr/>
        </p:nvSpPr>
        <p:spPr>
          <a:xfrm>
            <a:off x="5220072" y="1507"/>
            <a:ext cx="648072" cy="629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8D6169B-A92A-44A9-8E45-16D13F01B72F}"/>
              </a:ext>
            </a:extLst>
          </p:cNvPr>
          <p:cNvSpPr/>
          <p:nvPr/>
        </p:nvSpPr>
        <p:spPr>
          <a:xfrm>
            <a:off x="5760132" y="-24912"/>
            <a:ext cx="1782198" cy="629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</p:spTree>
    <p:extLst>
      <p:ext uri="{BB962C8B-B14F-4D97-AF65-F5344CB8AC3E}">
        <p14:creationId xmlns:p14="http://schemas.microsoft.com/office/powerpoint/2010/main" val="3599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6" t="7500" r="24271" b="11166"/>
          <a:stretch>
            <a:fillRect/>
          </a:stretch>
        </p:blipFill>
        <p:spPr bwMode="auto">
          <a:xfrm>
            <a:off x="5515543" y="1506964"/>
            <a:ext cx="3636482" cy="363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09681" y="184696"/>
            <a:ext cx="5303939" cy="642938"/>
          </a:xfrm>
        </p:spPr>
        <p:txBody>
          <a:bodyPr>
            <a:normAutofit/>
          </a:bodyPr>
          <a:lstStyle/>
          <a:p>
            <a:pPr algn="l"/>
            <a:r>
              <a:rPr lang="nl-NL" sz="3000" b="1" dirty="0">
                <a:solidFill>
                  <a:schemeClr val="tx2"/>
                </a:solidFill>
                <a:latin typeface="Calibri"/>
                <a:cs typeface="Calibri"/>
              </a:rPr>
              <a:t>Dairy </a:t>
            </a:r>
            <a:r>
              <a:rPr lang="nl-NL" sz="3000" b="1" dirty="0" err="1">
                <a:solidFill>
                  <a:schemeClr val="tx2"/>
                </a:solidFill>
                <a:latin typeface="Calibri"/>
                <a:cs typeface="Calibri"/>
              </a:rPr>
              <a:t>farming</a:t>
            </a:r>
            <a:r>
              <a:rPr lang="nl-NL" sz="3000" b="1" dirty="0">
                <a:solidFill>
                  <a:schemeClr val="tx2"/>
                </a:solidFill>
                <a:latin typeface="Calibri"/>
                <a:cs typeface="Calibri"/>
              </a:rPr>
              <a:t> = </a:t>
            </a:r>
            <a:r>
              <a:rPr lang="nl-NL" sz="3000" b="1" dirty="0" err="1">
                <a:solidFill>
                  <a:schemeClr val="tx2"/>
                </a:solidFill>
                <a:latin typeface="Calibri"/>
                <a:cs typeface="Calibri"/>
              </a:rPr>
              <a:t>nutrient</a:t>
            </a:r>
            <a:r>
              <a:rPr lang="nl-NL" sz="3000" b="1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nl-NL" sz="3000" b="1" dirty="0" err="1">
                <a:solidFill>
                  <a:schemeClr val="tx2"/>
                </a:solidFill>
                <a:latin typeface="Calibri"/>
                <a:cs typeface="Calibri"/>
              </a:rPr>
              <a:t>cycling</a:t>
            </a:r>
            <a:endParaRPr lang="nl-NL" sz="3000" b="1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3AA978C-3052-42EE-BD2C-75DD2C4EC953}"/>
              </a:ext>
            </a:extLst>
          </p:cNvPr>
          <p:cNvSpPr txBox="1">
            <a:spLocks/>
          </p:cNvSpPr>
          <p:nvPr/>
        </p:nvSpPr>
        <p:spPr>
          <a:xfrm>
            <a:off x="89502" y="1167594"/>
            <a:ext cx="8521188" cy="275430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n-GB" altLang="en-US" sz="2100" dirty="0"/>
              <a:t>ANCA calculates environmental performance dairy farm</a:t>
            </a:r>
          </a:p>
          <a:p>
            <a:pPr marL="0" lvl="1"/>
            <a:endParaRPr lang="en-GB" altLang="en-US" sz="2100" dirty="0"/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/>
              <a:t>Production of manure: excretion of N and P</a:t>
            </a:r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/>
              <a:t>Surpluses of N, P on farm balance</a:t>
            </a:r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/>
              <a:t>Surpluses of N, P on soil balance</a:t>
            </a:r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/>
              <a:t>Ammonia emissions</a:t>
            </a:r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>
                <a:solidFill>
                  <a:srgbClr val="00B050"/>
                </a:solidFill>
              </a:rPr>
              <a:t>Green House Gas emissions (CH</a:t>
            </a:r>
            <a:r>
              <a:rPr lang="en-GB" altLang="en-US" sz="2100" baseline="-25000" dirty="0">
                <a:solidFill>
                  <a:srgbClr val="00B050"/>
                </a:solidFill>
              </a:rPr>
              <a:t>4</a:t>
            </a:r>
            <a:r>
              <a:rPr lang="en-GB" altLang="en-US" sz="2100" dirty="0">
                <a:solidFill>
                  <a:srgbClr val="00B050"/>
                </a:solidFill>
              </a:rPr>
              <a:t>, N</a:t>
            </a:r>
            <a:r>
              <a:rPr lang="en-GB" altLang="en-US" sz="2100" baseline="-25000" dirty="0">
                <a:solidFill>
                  <a:srgbClr val="00B050"/>
                </a:solidFill>
              </a:rPr>
              <a:t>2</a:t>
            </a:r>
            <a:r>
              <a:rPr lang="en-GB" altLang="en-US" sz="2100" dirty="0">
                <a:solidFill>
                  <a:srgbClr val="00B050"/>
                </a:solidFill>
              </a:rPr>
              <a:t>O, CO</a:t>
            </a:r>
            <a:r>
              <a:rPr lang="en-GB" altLang="en-US" sz="2100" baseline="-25000" dirty="0">
                <a:solidFill>
                  <a:srgbClr val="00B050"/>
                </a:solidFill>
              </a:rPr>
              <a:t>2</a:t>
            </a:r>
            <a:r>
              <a:rPr lang="en-GB" altLang="en-US" sz="2100" dirty="0">
                <a:solidFill>
                  <a:srgbClr val="00B050"/>
                </a:solidFill>
              </a:rPr>
              <a:t>)</a:t>
            </a:r>
          </a:p>
          <a:p>
            <a:pPr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altLang="en-US" sz="2100" dirty="0">
                <a:solidFill>
                  <a:srgbClr val="00B050"/>
                </a:solidFill>
              </a:rPr>
              <a:t>C-sequestration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13334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96"/>
    </mc:Choice>
    <mc:Fallback xmlns="">
      <p:transition spd="slow" advTm="2169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xfrm>
            <a:off x="1796404" y="99844"/>
            <a:ext cx="5824538" cy="514350"/>
          </a:xfrm>
          <a:noFill/>
          <a:ln/>
          <a:extLst>
            <a:ext uri="{91240B29-F687-4F45-9708-019B960494DF}">
              <a14:hiddenLine xmlns:a14="http://schemas.microsoft.com/office/drawing/2010/main" w="31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 anchor="ctr">
            <a:normAutofit/>
          </a:bodyPr>
          <a:lstStyle/>
          <a:p>
            <a:r>
              <a:rPr lang="nl-NL" dirty="0"/>
              <a:t>Ammonia </a:t>
            </a:r>
            <a:r>
              <a:rPr lang="nl-NL" dirty="0" err="1"/>
              <a:t>emissions</a:t>
            </a:r>
            <a:endParaRPr lang="nl-NL" dirty="0"/>
          </a:p>
        </p:txBody>
      </p:sp>
      <p:sp>
        <p:nvSpPr>
          <p:cNvPr id="5" name="Text Box 127"/>
          <p:cNvSpPr txBox="1">
            <a:spLocks noChangeArrowheads="1"/>
          </p:cNvSpPr>
          <p:nvPr/>
        </p:nvSpPr>
        <p:spPr bwMode="auto">
          <a:xfrm>
            <a:off x="2578308" y="1177865"/>
            <a:ext cx="3132348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 err="1">
                <a:solidFill>
                  <a:srgbClr val="0000CC"/>
                </a:solidFill>
              </a:rPr>
              <a:t>Cattle</a:t>
            </a:r>
            <a:r>
              <a:rPr lang="nl-NL" sz="1200" b="1" dirty="0">
                <a:solidFill>
                  <a:srgbClr val="0000CC"/>
                </a:solidFill>
              </a:rPr>
              <a:t> (</a:t>
            </a:r>
            <a:r>
              <a:rPr lang="nl-NL" sz="1200" b="1" dirty="0" err="1">
                <a:solidFill>
                  <a:srgbClr val="0000CC"/>
                </a:solidFill>
              </a:rPr>
              <a:t>cows</a:t>
            </a:r>
            <a:r>
              <a:rPr lang="nl-NL" sz="1200" b="1" dirty="0">
                <a:solidFill>
                  <a:srgbClr val="0000CC"/>
                </a:solidFill>
              </a:rPr>
              <a:t>, </a:t>
            </a:r>
            <a:r>
              <a:rPr lang="nl-NL" sz="1200" b="1" dirty="0" err="1">
                <a:solidFill>
                  <a:srgbClr val="0000CC"/>
                </a:solidFill>
              </a:rPr>
              <a:t>heifers</a:t>
            </a:r>
            <a:r>
              <a:rPr lang="nl-NL" sz="1200" b="1" dirty="0">
                <a:solidFill>
                  <a:srgbClr val="0000CC"/>
                </a:solidFill>
              </a:rPr>
              <a:t>, </a:t>
            </a:r>
            <a:r>
              <a:rPr lang="nl-NL" sz="1200" b="1" dirty="0" err="1">
                <a:solidFill>
                  <a:srgbClr val="0000CC"/>
                </a:solidFill>
              </a:rPr>
              <a:t>calves</a:t>
            </a:r>
            <a:endParaRPr lang="nl-NL" sz="1200" b="1" dirty="0">
              <a:solidFill>
                <a:srgbClr val="0000CC"/>
              </a:solidFill>
            </a:endParaRPr>
          </a:p>
        </p:txBody>
      </p:sp>
      <p:sp>
        <p:nvSpPr>
          <p:cNvPr id="6" name="Text Box 127"/>
          <p:cNvSpPr txBox="1">
            <a:spLocks noChangeArrowheads="1"/>
          </p:cNvSpPr>
          <p:nvPr/>
        </p:nvSpPr>
        <p:spPr bwMode="auto">
          <a:xfrm>
            <a:off x="3860448" y="1965084"/>
            <a:ext cx="1484803" cy="300082"/>
          </a:xfrm>
          <a:prstGeom prst="rect">
            <a:avLst/>
          </a:prstGeom>
          <a:solidFill>
            <a:srgbClr val="DB5FA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350" b="1" dirty="0">
                <a:solidFill>
                  <a:srgbClr val="0000CC"/>
                </a:solidFill>
              </a:rPr>
              <a:t>Barn</a:t>
            </a:r>
          </a:p>
        </p:txBody>
      </p:sp>
      <p:sp>
        <p:nvSpPr>
          <p:cNvPr id="2" name="Cloud Callout 1"/>
          <p:cNvSpPr/>
          <p:nvPr/>
        </p:nvSpPr>
        <p:spPr bwMode="auto">
          <a:xfrm>
            <a:off x="5730422" y="1853181"/>
            <a:ext cx="911096" cy="341522"/>
          </a:xfrm>
          <a:prstGeom prst="cloudCallout">
            <a:avLst>
              <a:gd name="adj1" fmla="val -83434"/>
              <a:gd name="adj2" fmla="val 1391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8" name="Text Box 127"/>
          <p:cNvSpPr txBox="1">
            <a:spLocks noChangeArrowheads="1"/>
          </p:cNvSpPr>
          <p:nvPr/>
        </p:nvSpPr>
        <p:spPr bwMode="auto">
          <a:xfrm>
            <a:off x="3535843" y="2524426"/>
            <a:ext cx="2214246" cy="300082"/>
          </a:xfrm>
          <a:prstGeom prst="rect">
            <a:avLst/>
          </a:prstGeom>
          <a:solidFill>
            <a:srgbClr val="DB5FA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350" b="1" dirty="0" err="1">
                <a:solidFill>
                  <a:srgbClr val="0000CC"/>
                </a:solidFill>
              </a:rPr>
              <a:t>External</a:t>
            </a:r>
            <a:r>
              <a:rPr lang="nl-NL" sz="1350" b="1" dirty="0">
                <a:solidFill>
                  <a:srgbClr val="0000CC"/>
                </a:solidFill>
              </a:rPr>
              <a:t> </a:t>
            </a:r>
            <a:r>
              <a:rPr lang="nl-NL" sz="1350" b="1" dirty="0" err="1">
                <a:solidFill>
                  <a:srgbClr val="0000CC"/>
                </a:solidFill>
              </a:rPr>
              <a:t>manure</a:t>
            </a:r>
            <a:r>
              <a:rPr lang="nl-NL" sz="1350" b="1" dirty="0">
                <a:solidFill>
                  <a:srgbClr val="0000CC"/>
                </a:solidFill>
              </a:rPr>
              <a:t> storage</a:t>
            </a:r>
          </a:p>
        </p:txBody>
      </p:sp>
      <p:sp>
        <p:nvSpPr>
          <p:cNvPr id="9" name="Text Box 127"/>
          <p:cNvSpPr txBox="1">
            <a:spLocks noChangeArrowheads="1"/>
          </p:cNvSpPr>
          <p:nvPr/>
        </p:nvSpPr>
        <p:spPr bwMode="auto">
          <a:xfrm>
            <a:off x="1468076" y="3214511"/>
            <a:ext cx="102384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 err="1">
                <a:solidFill>
                  <a:srgbClr val="0000CC"/>
                </a:solidFill>
              </a:rPr>
              <a:t>fertiliser</a:t>
            </a:r>
            <a:endParaRPr lang="nl-NL" sz="1200" b="1" dirty="0">
              <a:solidFill>
                <a:srgbClr val="0000CC"/>
              </a:solidFill>
            </a:endParaRPr>
          </a:p>
        </p:txBody>
      </p:sp>
      <p:sp>
        <p:nvSpPr>
          <p:cNvPr id="10" name="Text Box 127"/>
          <p:cNvSpPr txBox="1">
            <a:spLocks noChangeArrowheads="1"/>
          </p:cNvSpPr>
          <p:nvPr/>
        </p:nvSpPr>
        <p:spPr bwMode="auto">
          <a:xfrm>
            <a:off x="3700231" y="3214511"/>
            <a:ext cx="2016887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 err="1">
                <a:solidFill>
                  <a:srgbClr val="0000CC"/>
                </a:solidFill>
              </a:rPr>
              <a:t>manure</a:t>
            </a:r>
            <a:r>
              <a:rPr lang="nl-NL" sz="1200" b="1" dirty="0">
                <a:solidFill>
                  <a:srgbClr val="0000CC"/>
                </a:solidFill>
              </a:rPr>
              <a:t> (slurry, </a:t>
            </a:r>
            <a:r>
              <a:rPr lang="nl-NL" sz="1200" b="1" dirty="0" err="1">
                <a:solidFill>
                  <a:srgbClr val="0000CC"/>
                </a:solidFill>
              </a:rPr>
              <a:t>solid</a:t>
            </a:r>
            <a:r>
              <a:rPr lang="nl-NL" sz="1200" b="1" dirty="0">
                <a:solidFill>
                  <a:srgbClr val="0000CC"/>
                </a:solidFill>
              </a:rPr>
              <a:t>)</a:t>
            </a:r>
          </a:p>
        </p:txBody>
      </p:sp>
      <p:sp>
        <p:nvSpPr>
          <p:cNvPr id="11" name="Text Box 127"/>
          <p:cNvSpPr txBox="1">
            <a:spLocks noChangeArrowheads="1"/>
          </p:cNvSpPr>
          <p:nvPr/>
        </p:nvSpPr>
        <p:spPr bwMode="auto">
          <a:xfrm>
            <a:off x="2625511" y="3214078"/>
            <a:ext cx="957482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 err="1">
                <a:solidFill>
                  <a:srgbClr val="0000CC"/>
                </a:solidFill>
              </a:rPr>
              <a:t>grazing</a:t>
            </a:r>
            <a:endParaRPr lang="nl-NL" sz="1200" b="1" dirty="0">
              <a:solidFill>
                <a:srgbClr val="0000CC"/>
              </a:solidFill>
            </a:endParaRPr>
          </a:p>
        </p:txBody>
      </p:sp>
      <p:sp>
        <p:nvSpPr>
          <p:cNvPr id="12" name="Text Box 127"/>
          <p:cNvSpPr txBox="1">
            <a:spLocks noChangeArrowheads="1"/>
          </p:cNvSpPr>
          <p:nvPr/>
        </p:nvSpPr>
        <p:spPr bwMode="auto">
          <a:xfrm>
            <a:off x="6602548" y="3230406"/>
            <a:ext cx="993789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 err="1">
                <a:solidFill>
                  <a:srgbClr val="0000CC"/>
                </a:solidFill>
              </a:rPr>
              <a:t>Fertiliser</a:t>
            </a:r>
            <a:endParaRPr lang="nl-NL" sz="1200" b="1" dirty="0">
              <a:solidFill>
                <a:srgbClr val="0000CC"/>
              </a:solidFill>
            </a:endParaRPr>
          </a:p>
        </p:txBody>
      </p:sp>
      <p:sp>
        <p:nvSpPr>
          <p:cNvPr id="13" name="Text Box 127"/>
          <p:cNvSpPr txBox="1">
            <a:spLocks noChangeArrowheads="1"/>
          </p:cNvSpPr>
          <p:nvPr/>
        </p:nvSpPr>
        <p:spPr bwMode="auto">
          <a:xfrm>
            <a:off x="1903320" y="4132613"/>
            <a:ext cx="2214246" cy="323165"/>
          </a:xfrm>
          <a:prstGeom prst="rect">
            <a:avLst/>
          </a:prstGeom>
          <a:solidFill>
            <a:srgbClr val="C674B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500" b="1" dirty="0">
                <a:solidFill>
                  <a:srgbClr val="0000CC"/>
                </a:solidFill>
              </a:rPr>
              <a:t>Grass land</a:t>
            </a:r>
          </a:p>
        </p:txBody>
      </p:sp>
      <p:sp>
        <p:nvSpPr>
          <p:cNvPr id="14" name="Text Box 127"/>
          <p:cNvSpPr txBox="1">
            <a:spLocks noChangeArrowheads="1"/>
          </p:cNvSpPr>
          <p:nvPr/>
        </p:nvSpPr>
        <p:spPr bwMode="auto">
          <a:xfrm>
            <a:off x="4930697" y="4136841"/>
            <a:ext cx="2214246" cy="323165"/>
          </a:xfrm>
          <a:prstGeom prst="rect">
            <a:avLst/>
          </a:prstGeom>
          <a:solidFill>
            <a:srgbClr val="DB5FA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500" b="1" dirty="0" err="1">
                <a:solidFill>
                  <a:srgbClr val="0000CC"/>
                </a:solidFill>
              </a:rPr>
              <a:t>Arable</a:t>
            </a:r>
            <a:r>
              <a:rPr lang="nl-NL" sz="1500" b="1" dirty="0">
                <a:solidFill>
                  <a:srgbClr val="0000CC"/>
                </a:solidFill>
              </a:rPr>
              <a:t> land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593187" y="1808719"/>
            <a:ext cx="0" cy="156365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4617207" y="2311333"/>
            <a:ext cx="0" cy="212856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628103" y="2834746"/>
            <a:ext cx="0" cy="395660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4875997" y="2311333"/>
            <a:ext cx="0" cy="919073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3329862" y="1808721"/>
            <a:ext cx="0" cy="1421686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2249742" y="3459086"/>
            <a:ext cx="0" cy="664620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3013595" y="3467994"/>
            <a:ext cx="0" cy="668848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3923928" y="3465879"/>
            <a:ext cx="0" cy="668848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5345250" y="3463766"/>
            <a:ext cx="0" cy="668848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6894258" y="3484322"/>
            <a:ext cx="0" cy="668848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Cloud Callout 36"/>
          <p:cNvSpPr/>
          <p:nvPr/>
        </p:nvSpPr>
        <p:spPr bwMode="auto">
          <a:xfrm>
            <a:off x="6060668" y="2424341"/>
            <a:ext cx="911096" cy="341522"/>
          </a:xfrm>
          <a:prstGeom prst="cloudCallout">
            <a:avLst>
              <a:gd name="adj1" fmla="val -83434"/>
              <a:gd name="adj2" fmla="val 1391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38" name="Cloud Callout 37"/>
          <p:cNvSpPr/>
          <p:nvPr/>
        </p:nvSpPr>
        <p:spPr bwMode="auto">
          <a:xfrm>
            <a:off x="5556552" y="3627428"/>
            <a:ext cx="618385" cy="341522"/>
          </a:xfrm>
          <a:prstGeom prst="cloudCallout">
            <a:avLst>
              <a:gd name="adj1" fmla="val -74793"/>
              <a:gd name="adj2" fmla="val 8954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39" name="Cloud Callout 38"/>
          <p:cNvSpPr/>
          <p:nvPr/>
        </p:nvSpPr>
        <p:spPr bwMode="auto">
          <a:xfrm>
            <a:off x="7099443" y="3625234"/>
            <a:ext cx="618385" cy="341522"/>
          </a:xfrm>
          <a:prstGeom prst="cloudCallout">
            <a:avLst>
              <a:gd name="adj1" fmla="val -74793"/>
              <a:gd name="adj2" fmla="val 8954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40" name="Cloud Callout 39"/>
          <p:cNvSpPr/>
          <p:nvPr/>
        </p:nvSpPr>
        <p:spPr bwMode="auto">
          <a:xfrm>
            <a:off x="3198814" y="3570967"/>
            <a:ext cx="661634" cy="345623"/>
          </a:xfrm>
          <a:prstGeom prst="cloudCallout">
            <a:avLst>
              <a:gd name="adj1" fmla="val 57026"/>
              <a:gd name="adj2" fmla="val 10273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41" name="Cloud Callout 40"/>
          <p:cNvSpPr/>
          <p:nvPr/>
        </p:nvSpPr>
        <p:spPr bwMode="auto">
          <a:xfrm>
            <a:off x="2312506" y="3578488"/>
            <a:ext cx="661634" cy="345623"/>
          </a:xfrm>
          <a:prstGeom prst="cloudCallout">
            <a:avLst>
              <a:gd name="adj1" fmla="val 57026"/>
              <a:gd name="adj2" fmla="val 10273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42" name="Cloud Callout 41"/>
          <p:cNvSpPr/>
          <p:nvPr/>
        </p:nvSpPr>
        <p:spPr bwMode="auto">
          <a:xfrm>
            <a:off x="1500103" y="3570966"/>
            <a:ext cx="661634" cy="345623"/>
          </a:xfrm>
          <a:prstGeom prst="cloudCallout">
            <a:avLst>
              <a:gd name="adj1" fmla="val 57026"/>
              <a:gd name="adj2" fmla="val 10273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50" dirty="0"/>
              <a:t>NH3</a:t>
            </a:r>
          </a:p>
        </p:txBody>
      </p:sp>
      <p:sp>
        <p:nvSpPr>
          <p:cNvPr id="31" name="Text Box 127"/>
          <p:cNvSpPr txBox="1">
            <a:spLocks noChangeArrowheads="1"/>
          </p:cNvSpPr>
          <p:nvPr/>
        </p:nvSpPr>
        <p:spPr bwMode="auto">
          <a:xfrm>
            <a:off x="3598157" y="772918"/>
            <a:ext cx="1012811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200" b="1" dirty="0">
                <a:solidFill>
                  <a:srgbClr val="0000CC"/>
                </a:solidFill>
              </a:rPr>
              <a:t>Feed, </a:t>
            </a:r>
            <a:r>
              <a:rPr lang="nl-NL" sz="1200" b="1" dirty="0" err="1">
                <a:solidFill>
                  <a:srgbClr val="0000CC"/>
                </a:solidFill>
              </a:rPr>
              <a:t>ration</a:t>
            </a:r>
            <a:endParaRPr lang="nl-NL" sz="1200" b="1" dirty="0">
              <a:solidFill>
                <a:srgbClr val="0000CC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4096746" y="1037069"/>
            <a:ext cx="0" cy="161268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3078376" y="1554805"/>
            <a:ext cx="210383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nl-NL" sz="1200" b="1" dirty="0">
                <a:solidFill>
                  <a:srgbClr val="0000CC"/>
                </a:solidFill>
              </a:rPr>
              <a:t>N-</a:t>
            </a:r>
            <a:r>
              <a:rPr lang="nl-NL" sz="1200" b="1" dirty="0" err="1">
                <a:solidFill>
                  <a:srgbClr val="0000CC"/>
                </a:solidFill>
              </a:rPr>
              <a:t>excretion</a:t>
            </a:r>
            <a:r>
              <a:rPr lang="nl-NL" sz="1200" b="1" dirty="0">
                <a:solidFill>
                  <a:srgbClr val="0000CC"/>
                </a:solidFill>
              </a:rPr>
              <a:t> (urine + </a:t>
            </a:r>
            <a:r>
              <a:rPr lang="nl-NL" sz="1200" b="1" dirty="0" err="1">
                <a:solidFill>
                  <a:srgbClr val="0000CC"/>
                </a:solidFill>
              </a:rPr>
              <a:t>manure</a:t>
            </a:r>
            <a:r>
              <a:rPr lang="nl-NL" sz="1200" b="1" dirty="0">
                <a:solidFill>
                  <a:srgbClr val="0000CC"/>
                </a:solidFill>
              </a:rPr>
              <a:t>)</a:t>
            </a:r>
          </a:p>
        </p:txBody>
      </p:sp>
      <p:cxnSp>
        <p:nvCxnSpPr>
          <p:cNvPr id="43" name="Straight Arrow Connector 42"/>
          <p:cNvCxnSpPr/>
          <p:nvPr/>
        </p:nvCxnSpPr>
        <p:spPr bwMode="auto">
          <a:xfrm>
            <a:off x="4103538" y="1408675"/>
            <a:ext cx="0" cy="156365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2149D0-F9B4-7B50-78BF-C9197E266E88}"/>
              </a:ext>
            </a:extLst>
          </p:cNvPr>
          <p:cNvGrpSpPr/>
          <p:nvPr/>
        </p:nvGrpSpPr>
        <p:grpSpPr>
          <a:xfrm>
            <a:off x="2998152" y="1698424"/>
            <a:ext cx="4373503" cy="2325956"/>
            <a:chOff x="3997536" y="2264566"/>
            <a:chExt cx="5831337" cy="310127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9221220-8B32-754C-3F20-9988CEE2F4D2}"/>
                </a:ext>
              </a:extLst>
            </p:cNvPr>
            <p:cNvSpPr/>
            <p:nvPr/>
          </p:nvSpPr>
          <p:spPr>
            <a:xfrm>
              <a:off x="7173632" y="2264566"/>
              <a:ext cx="2148655" cy="84950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35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3C95EF5-1699-978A-A6A2-3ECB766F299B}"/>
                </a:ext>
              </a:extLst>
            </p:cNvPr>
            <p:cNvSpPr/>
            <p:nvPr/>
          </p:nvSpPr>
          <p:spPr>
            <a:xfrm>
              <a:off x="3997536" y="4576978"/>
              <a:ext cx="1738884" cy="78886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544BCF-49DE-F28C-09DF-B06BEB7507A7}"/>
                </a:ext>
              </a:extLst>
            </p:cNvPr>
            <p:cNvSpPr txBox="1"/>
            <p:nvPr/>
          </p:nvSpPr>
          <p:spPr>
            <a:xfrm>
              <a:off x="8803397" y="2432574"/>
              <a:ext cx="10254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nl-NL" sz="1200" b="1" dirty="0">
                  <a:solidFill>
                    <a:srgbClr val="0000CC"/>
                  </a:solidFill>
                </a:rPr>
                <a:t>45%-50%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6AD67F-712F-AF86-7BE3-719316A6A2A6}"/>
                </a:ext>
              </a:extLst>
            </p:cNvPr>
            <p:cNvSpPr txBox="1"/>
            <p:nvPr/>
          </p:nvSpPr>
          <p:spPr>
            <a:xfrm>
              <a:off x="5231904" y="4792367"/>
              <a:ext cx="10254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nl-NL" sz="1200" b="1" dirty="0">
                  <a:solidFill>
                    <a:srgbClr val="0000CC"/>
                  </a:solidFill>
                </a:rPr>
                <a:t>35%-45%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36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</a:t>
            </a:r>
            <a:r>
              <a:rPr lang="nl-NL" dirty="0" err="1"/>
              <a:t>measures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reducing</a:t>
            </a:r>
            <a:r>
              <a:rPr lang="nl-NL" dirty="0"/>
              <a:t> GHG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3229"/>
            <a:ext cx="7571184" cy="3531395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nl-NL" dirty="0" err="1"/>
              <a:t>fodder</a:t>
            </a:r>
            <a:r>
              <a:rPr lang="nl-NL" dirty="0"/>
              <a:t> low on EF CH4 </a:t>
            </a:r>
            <a:r>
              <a:rPr lang="nl-NL" sz="1500" dirty="0"/>
              <a:t>(appendix 4, report 1023)</a:t>
            </a:r>
            <a:endParaRPr lang="en-GB" sz="1500" dirty="0"/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nl-NL" dirty="0" err="1"/>
              <a:t>fodder</a:t>
            </a:r>
            <a:r>
              <a:rPr lang="nl-NL" dirty="0"/>
              <a:t> low on carbon footprint; </a:t>
            </a:r>
            <a:r>
              <a:rPr lang="nl-NL" dirty="0" err="1"/>
              <a:t>interaction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feed </a:t>
            </a:r>
            <a:r>
              <a:rPr lang="nl-NL" dirty="0" err="1"/>
              <a:t>supplier</a:t>
            </a:r>
            <a:endParaRPr lang="nl-NL" dirty="0"/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GB" dirty="0"/>
              <a:t>High feed efficiency</a:t>
            </a:r>
            <a:endParaRPr lang="nl-NL" dirty="0"/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US" dirty="0"/>
              <a:t>High milk yield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US" dirty="0"/>
              <a:t>Additives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US" dirty="0"/>
              <a:t>Manure digester, methane oxidation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US" dirty="0"/>
              <a:t>Less application of (artificial) fertilizer</a:t>
            </a:r>
          </a:p>
          <a:p>
            <a:pPr marL="342900" lvl="1" indent="-342900">
              <a:buClr>
                <a:srgbClr val="009737"/>
              </a:buClr>
              <a:buFont typeface="Arial" panose="020B0604020202020204" pitchFamily="34" charset="0"/>
              <a:buChar char="•"/>
            </a:pPr>
            <a:r>
              <a:rPr lang="en-US" dirty="0"/>
              <a:t>(permanent) grassland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C25FE-2C4F-4361-B5D8-3142529EC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32241"/>
            <a:ext cx="3079812" cy="2311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125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1889D-B631-5ACF-16D5-D2A99802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8730150-B69E-7F17-9625-E43589102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560" y="1063229"/>
            <a:ext cx="6829299" cy="36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6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DED01-D517-D245-A186-E175881B2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074B260-77E0-2A36-FFE0-796E6C5D117D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BOERDERIJ TER COULSTER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5C15CE-3897-235D-8EE7-44B891F61C54}"/>
              </a:ext>
            </a:extLst>
          </p:cNvPr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third-generation Dairy farm</a:t>
            </a:r>
            <a:endParaRPr lang="en-US" sz="1400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752773B9-FF63-68C8-8133-54AACA009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12" y="1432336"/>
            <a:ext cx="6471635" cy="364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5383C05-2A01-798E-CDD3-455E910DC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9786" y="3299362"/>
            <a:ext cx="3824798" cy="181375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BF8C290-8291-214D-31C9-61FFB690D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833" y="3764379"/>
            <a:ext cx="1348739" cy="134873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2F9D24F-0394-2AF0-F10D-341C3A6B2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798" y="3200400"/>
            <a:ext cx="3367238" cy="202034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BIODIVERSITYMONITOR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2560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Data-Driven Approach to Sustainable Dairy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286000" y="3200400"/>
            <a:ext cx="4572000" cy="73152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5" name="Text 3"/>
          <p:cNvSpPr/>
          <p:nvPr/>
        </p:nvSpPr>
        <p:spPr>
          <a:xfrm>
            <a:off x="2468880" y="333756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The Biodiversity Monitor</a:t>
            </a:r>
            <a:endParaRPr lang="en-US" sz="16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3EA0B8E-627B-F72E-7F33-FEE951A1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828" y="3954722"/>
            <a:ext cx="1071410" cy="107141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BIODIVERISTY MONITOR (NL) 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collaborative initiative driving change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371600" y="1340318"/>
            <a:ext cx="6400800" cy="82296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1554480" y="1523198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INITIATORS: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FrieslandCampina • Rabobank • WWF Netherlands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3931920" cy="164592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377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OBJECTIVES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834640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standardized measurement tool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sustainable revenue for farmers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supply chain incentives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Restore biodiversity in agriculture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2194560"/>
            <a:ext cx="3931920" cy="164592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2377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NEXT STEPS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283464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testing with dairy farmers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 technical methodology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other supply chain partners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independent governance</a:t>
            </a:r>
            <a:endParaRPr lang="en-US" sz="12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648281-BD65-9A1F-45CB-CCD044E88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526" y="3679541"/>
            <a:ext cx="3792548" cy="143446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BIODIVERSITY MONITOR SOLUTION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standardized tool to quantify and reward biodiversity-enhancing performance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560320" cy="27432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MEASURE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2468880"/>
            <a:ext cx="2194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Performance Indicators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methodology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Farm-level data collection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91840" y="1645920"/>
            <a:ext cx="2560320" cy="27432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8" name="Text 6"/>
          <p:cNvSpPr/>
          <p:nvPr/>
        </p:nvSpPr>
        <p:spPr>
          <a:xfrm>
            <a:off x="329184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MONITOR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474720" y="2468880"/>
            <a:ext cx="2194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progress over time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farm performance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improvement areas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26480" y="1645920"/>
            <a:ext cx="2560320" cy="2743200"/>
          </a:xfrm>
          <a:prstGeom prst="rect">
            <a:avLst/>
          </a:prstGeom>
          <a:solidFill>
            <a:srgbClr val="1E3A1F"/>
          </a:solidFill>
          <a:ln/>
        </p:spPr>
      </p:sp>
      <p:sp>
        <p:nvSpPr>
          <p:cNvPr id="11" name="Text 9"/>
          <p:cNvSpPr/>
          <p:nvPr/>
        </p:nvSpPr>
        <p:spPr>
          <a:xfrm>
            <a:off x="612648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REWARD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309360" y="2468880"/>
            <a:ext cx="2194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chain incentives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rewards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recognition</a:t>
            </a:r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 the government to steer on goals. 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PRACTICAL MEASURES FOR FARMERS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3931920" cy="338328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ON-FARM ACTIONS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permanent grassland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Overseed clover in grassland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Postpone first mowing date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herb-rich grassland borders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hedges and field margins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ponds and wildlife corridors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chemical fertilizer use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meadow grazing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754880" y="1188720"/>
            <a:ext cx="3931920" cy="338328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/>
          <p:cNvSpPr/>
          <p:nvPr/>
        </p:nvSpPr>
        <p:spPr>
          <a:xfrm>
            <a:off x="493776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MANAGEMENT PRACTICES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937760" y="1828800"/>
            <a:ext cx="35661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nutrient cycle efficiency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protein production on own land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purchased feed imports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Participate in agri-environment schemes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regional nature networks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soil health and biodiversity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precision farming techniques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in collective landscape planning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PERFORMANCE INDICATORS (KPIs)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integrated KPIs measure biodiversity performance:</a:t>
            </a:r>
            <a:endParaRPr lang="en-US" sz="1400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9C421CB5-3D71-31C1-8F6A-FB19784FB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234" y="1375877"/>
            <a:ext cx="5151566" cy="3401863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BA40782-AB53-2E8C-BE06-5B1D44A23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32" y="1375877"/>
            <a:ext cx="3506719" cy="3189815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5797532C-53FC-3C7A-69A3-735412422D17}"/>
              </a:ext>
            </a:extLst>
          </p:cNvPr>
          <p:cNvSpPr txBox="1"/>
          <p:nvPr/>
        </p:nvSpPr>
        <p:spPr>
          <a:xfrm>
            <a:off x="288758" y="14077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Biodiversity monitor</a:t>
            </a: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hart&#10;&#10;Description automatically generated">
            <a:extLst>
              <a:ext uri="{FF2B5EF4-FFF2-40B4-BE49-F238E27FC236}">
                <a16:creationId xmlns:a16="http://schemas.microsoft.com/office/drawing/2014/main" id="{03C34B0E-EDDE-FA42-A9E3-A7E99CF98D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2" t="18096" r="6684" b="13530"/>
          <a:stretch/>
        </p:blipFill>
        <p:spPr>
          <a:xfrm>
            <a:off x="176506" y="922069"/>
            <a:ext cx="7432847" cy="32993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F31A1-6935-86BB-B5A3-93D3B02C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E23E-9022-4929-B297-EB2777CDBB1F}" type="slidenum">
              <a:rPr lang="en-US" noProof="0" smtClean="0"/>
              <a:t>35</a:t>
            </a:fld>
            <a:endParaRPr lang="en-US" noProof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AB22D3-900C-3DCC-6EA0-78667B810A9B}"/>
              </a:ext>
            </a:extLst>
          </p:cNvPr>
          <p:cNvGrpSpPr/>
          <p:nvPr/>
        </p:nvGrpSpPr>
        <p:grpSpPr>
          <a:xfrm>
            <a:off x="8082723" y="2063871"/>
            <a:ext cx="715406" cy="602901"/>
            <a:chOff x="7660683" y="2277459"/>
            <a:chExt cx="1072563" cy="903891"/>
          </a:xfrm>
        </p:grpSpPr>
        <p:pic>
          <p:nvPicPr>
            <p:cNvPr id="7" name="Picture 6" descr="H:\1 Margriet\Photoshop\logo-Foqus-planet.png">
              <a:extLst>
                <a:ext uri="{FF2B5EF4-FFF2-40B4-BE49-F238E27FC236}">
                  <a16:creationId xmlns:a16="http://schemas.microsoft.com/office/drawing/2014/main" id="{72441ED7-2907-E5C9-42DD-EFB25DE7F7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9915" y="2277459"/>
              <a:ext cx="1054099" cy="604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15D8AF8-6AE4-07C6-018D-EE8FA4E6D2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60683" y="3014424"/>
              <a:ext cx="1072563" cy="1669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36000" rIns="0" bIns="36000" rtlCol="0" anchor="ctr"/>
            <a:lstStyle/>
            <a:p>
              <a:pPr algn="ctr">
                <a:lnSpc>
                  <a:spcPct val="112000"/>
                </a:lnSpc>
              </a:pPr>
              <a:r>
                <a:rPr lang="en-US" sz="400" noProof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Sustainable development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21167F-39CB-8BDA-5FD6-CE7AA8AD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F6F6286-0CFD-F72E-BA00-320B6F88B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7803F9-D6B9-9A87-8872-5090952C8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853" y="1316050"/>
            <a:ext cx="4364321" cy="2511399"/>
          </a:xfrm>
          <a:prstGeom prst="rect">
            <a:avLst/>
          </a:prstGeom>
        </p:spPr>
      </p:pic>
      <p:sp>
        <p:nvSpPr>
          <p:cNvPr id="21" name="Stroomdiagram: Verbindingslijn 20">
            <a:extLst>
              <a:ext uri="{FF2B5EF4-FFF2-40B4-BE49-F238E27FC236}">
                <a16:creationId xmlns:a16="http://schemas.microsoft.com/office/drawing/2014/main" id="{9DFAF54B-C2E6-5213-4551-BCFDED75D5C4}"/>
              </a:ext>
            </a:extLst>
          </p:cNvPr>
          <p:cNvSpPr/>
          <p:nvPr/>
        </p:nvSpPr>
        <p:spPr>
          <a:xfrm>
            <a:off x="7041644" y="4144658"/>
            <a:ext cx="1135418" cy="955791"/>
          </a:xfrm>
          <a:prstGeom prst="flowChartConnector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en-US" sz="1400"/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FC59EBD3-07B2-5951-0051-DEADED8EF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6912" y="1551609"/>
            <a:ext cx="446866" cy="3435739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2AFC3B0-8434-91A9-0010-2D4CC63D65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7333" y="4455622"/>
            <a:ext cx="1283233" cy="53172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7BE32C4-ED65-2EB2-0FEE-061CAA53F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3434" y="4272976"/>
            <a:ext cx="845742" cy="79787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139B1F7-565F-7621-1CCF-DCA8DA41419C}"/>
              </a:ext>
            </a:extLst>
          </p:cNvPr>
          <p:cNvSpPr txBox="1"/>
          <p:nvPr/>
        </p:nvSpPr>
        <p:spPr>
          <a:xfrm>
            <a:off x="2840588" y="4593776"/>
            <a:ext cx="2104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- 0,2% interest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011C552-47EC-DE57-3A0C-260C0D3F65BC}"/>
              </a:ext>
            </a:extLst>
          </p:cNvPr>
          <p:cNvSpPr txBox="1"/>
          <p:nvPr/>
        </p:nvSpPr>
        <p:spPr>
          <a:xfrm>
            <a:off x="1570835" y="359067"/>
            <a:ext cx="464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5F2D"/>
                </a:solidFill>
                <a:latin typeface="Arial Black" pitchFamily="34" charset="0"/>
              </a:rPr>
              <a:t>SUSTAINABILTY ON OUR FARM, 2024</a:t>
            </a:r>
            <a:endParaRPr lang="en-US" sz="1800" dirty="0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777F300E-8F47-4A2A-0391-AE1A792606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2780" y="852211"/>
            <a:ext cx="1521995" cy="38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8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with different colored bars&#10;&#10;AI-generated content may be incorrect.">
            <a:extLst>
              <a:ext uri="{FF2B5EF4-FFF2-40B4-BE49-F238E27FC236}">
                <a16:creationId xmlns:a16="http://schemas.microsoft.com/office/drawing/2014/main" id="{3BEDC4A9-C1EC-0805-43F2-7CC4CFEF3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26288" r="5122" b="17243"/>
          <a:stretch>
            <a:fillRect/>
          </a:stretch>
        </p:blipFill>
        <p:spPr>
          <a:xfrm>
            <a:off x="468311" y="1588133"/>
            <a:ext cx="8243889" cy="2904425"/>
          </a:xfrm>
          <a:prstGeom prst="roundRect">
            <a:avLst>
              <a:gd name="adj" fmla="val 6495"/>
            </a:avLst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714A354-04C7-5579-E8C1-7861E3E7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78000"/>
            <a:ext cx="8280399" cy="1062180"/>
          </a:xfrm>
        </p:spPr>
        <p:txBody>
          <a:bodyPr/>
          <a:lstStyle/>
          <a:p>
            <a:r>
              <a:rPr lang="nl-NL" sz="2800" dirty="0"/>
              <a:t>Table Sustainable development 2026,  a shift forwards Biodiversity</a:t>
            </a:r>
            <a:endParaRPr lang="nl-NL" sz="2800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4F8AC6-36F2-10CF-539A-B5A72AE4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For member dairy farmers in the Netherlands</a:t>
            </a:r>
            <a:endParaRPr lang="nl-NL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0B0D4F-3D8E-2861-43E4-8504D7D2C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E23E-9022-4929-B297-EB2777CDBB1F}" type="slidenum">
              <a:rPr lang="nl-NL" noProof="0" smtClean="0"/>
              <a:t>36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9102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E793-F602-64D0-651D-7A0C345C1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9010EDD-C486-DA38-1A31-65B0028C5B58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(Future) dilemma’s</a:t>
            </a:r>
            <a:endParaRPr lang="en-US" sz="28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6BE6F2A-BEBE-D54E-C223-8A0E0AC84929}"/>
              </a:ext>
            </a:extLst>
          </p:cNvPr>
          <p:cNvSpPr/>
          <p:nvPr/>
        </p:nvSpPr>
        <p:spPr>
          <a:xfrm>
            <a:off x="457201" y="1188720"/>
            <a:ext cx="3931920" cy="338328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D1841DA-B54B-A1F1-61C8-6AFAC8E7EB95}"/>
              </a:ext>
            </a:extLst>
          </p:cNvPr>
          <p:cNvSpPr/>
          <p:nvPr/>
        </p:nvSpPr>
        <p:spPr>
          <a:xfrm>
            <a:off x="64008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ON-FARM </a:t>
            </a:r>
            <a:endParaRPr lang="en-US" sz="1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047722D-8943-146D-1D86-E60AB84CEA9B}"/>
              </a:ext>
            </a:extLst>
          </p:cNvPr>
          <p:cNvSpPr/>
          <p:nvPr/>
        </p:nvSpPr>
        <p:spPr>
          <a:xfrm>
            <a:off x="822960" y="182880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in sharing data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System for different users in the sector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/>
              <a:t>“Enough” money to make a change (inflation)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/>
              <a:t>Knowledge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term </a:t>
            </a:r>
            <a:endParaRPr lang="en-US" sz="13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B5A62BCF-AACF-2FC3-5662-0C54CA47EF97}"/>
              </a:ext>
            </a:extLst>
          </p:cNvPr>
          <p:cNvSpPr/>
          <p:nvPr/>
        </p:nvSpPr>
        <p:spPr>
          <a:xfrm>
            <a:off x="4571999" y="1188720"/>
            <a:ext cx="3931920" cy="338328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EA10874-8520-D136-EB8A-CF502810389E}"/>
              </a:ext>
            </a:extLst>
          </p:cNvPr>
          <p:cNvSpPr/>
          <p:nvPr/>
        </p:nvSpPr>
        <p:spPr>
          <a:xfrm>
            <a:off x="4937760" y="1371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Sector (world)wide</a:t>
            </a:r>
            <a:endParaRPr lang="en-US" sz="18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6C210AB-02E6-4911-693C-B97CDE2D87C0}"/>
              </a:ext>
            </a:extLst>
          </p:cNvPr>
          <p:cNvSpPr/>
          <p:nvPr/>
        </p:nvSpPr>
        <p:spPr>
          <a:xfrm>
            <a:off x="4937760" y="1828800"/>
            <a:ext cx="35661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global system, SAI platform?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 or working together?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/>
              <a:t>How measure different farm systems?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data? KPI’s? 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everyone invention the wheel again?</a:t>
            </a:r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st 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721307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LET'S CONNECT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1828800" y="2286000"/>
            <a:ext cx="5486400" cy="2011680"/>
          </a:xfrm>
          <a:prstGeom prst="rect">
            <a:avLst/>
          </a:prstGeom>
          <a:solidFill>
            <a:srgbClr val="97BC62">
              <a:alpha val="8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2011680" y="246888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Wilco Brouwer de Koning</a:t>
            </a:r>
            <a:endParaRPr lang="en-US" sz="22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www.biodiversityindairy.com</a:t>
            </a:r>
            <a:endParaRPr lang="en-US" sz="18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www.boerderijtercoulster.nl</a:t>
            </a:r>
            <a:endParaRPr lang="en-US" sz="22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wbdk@live.nl/info@biodiversityindairy.com</a:t>
            </a:r>
            <a:endParaRPr lang="en-US" sz="1400" i="1" dirty="0">
              <a:solidFill>
                <a:srgbClr val="F5F5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400" i="1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+31622554536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A0733A-E977-35D8-A65C-E68CA6F79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4923F1B-C3A5-E88B-E0B6-20C8F019D220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BOERDERIJ TER COULSTER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3B81F26-C5CA-101B-5D0E-EF0154A7533E}"/>
              </a:ext>
            </a:extLst>
          </p:cNvPr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27.000 direct neighbors </a:t>
            </a:r>
            <a:endParaRPr lang="en-US" sz="1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32EFB2-95BD-BE01-F337-AD19F237F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39" y="1005840"/>
            <a:ext cx="5675976" cy="386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3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FF9DDC-8B0C-32D2-2D14-A41956F80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D95F0DC-20D4-710B-854D-C705B78255AB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BOERDERIJ TER COULSTER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CA2AD84-666F-7A79-9E10-7AA625145685}"/>
              </a:ext>
            </a:extLst>
          </p:cNvPr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core pillars guide our farming approach</a:t>
            </a:r>
            <a:endParaRPr lang="en-US" sz="1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7E89D52-9546-0E08-0868-7BA6B82DE7CC}"/>
              </a:ext>
            </a:extLst>
          </p:cNvPr>
          <p:cNvSpPr/>
          <p:nvPr/>
        </p:nvSpPr>
        <p:spPr>
          <a:xfrm>
            <a:off x="457200" y="1645920"/>
            <a:ext cx="8229600" cy="10058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AEC3549-0553-9625-51BE-D16BB4581AF8}"/>
              </a:ext>
            </a:extLst>
          </p:cNvPr>
          <p:cNvSpPr/>
          <p:nvPr/>
        </p:nvSpPr>
        <p:spPr>
          <a:xfrm>
            <a:off x="640080" y="192024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A045E44-1B69-5D02-17D6-CA1D47A090D3}"/>
              </a:ext>
            </a:extLst>
          </p:cNvPr>
          <p:cNvSpPr/>
          <p:nvPr/>
        </p:nvSpPr>
        <p:spPr>
          <a:xfrm>
            <a:off x="640080" y="1920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CBA4270-4030-1B35-14D7-B6E3C17D6331}"/>
              </a:ext>
            </a:extLst>
          </p:cNvPr>
          <p:cNvSpPr/>
          <p:nvPr/>
        </p:nvSpPr>
        <p:spPr>
          <a:xfrm>
            <a:off x="1280160" y="178308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GRAZING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Primarily grass-fed cows grazing outdoors from April to November whenever possible</a:t>
            </a:r>
            <a:endParaRPr lang="en-US" sz="18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EDFD5548-7AC1-C4EE-7E23-3763EAB1FACD}"/>
              </a:ext>
            </a:extLst>
          </p:cNvPr>
          <p:cNvSpPr/>
          <p:nvPr/>
        </p:nvSpPr>
        <p:spPr>
          <a:xfrm>
            <a:off x="457200" y="2788920"/>
            <a:ext cx="8229600" cy="10058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14F47D0-73BF-98BF-0846-EECEBD64D688}"/>
              </a:ext>
            </a:extLst>
          </p:cNvPr>
          <p:cNvSpPr/>
          <p:nvPr/>
        </p:nvSpPr>
        <p:spPr>
          <a:xfrm>
            <a:off x="640080" y="306324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7751DF9-4294-D38A-3C2C-D6113D6A7F11}"/>
              </a:ext>
            </a:extLst>
          </p:cNvPr>
          <p:cNvSpPr/>
          <p:nvPr/>
        </p:nvSpPr>
        <p:spPr>
          <a:xfrm>
            <a:off x="640080" y="3063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BBD79B4-9444-8B84-C519-EA42D2B977A1}"/>
              </a:ext>
            </a:extLst>
          </p:cNvPr>
          <p:cNvSpPr/>
          <p:nvPr/>
        </p:nvSpPr>
        <p:spPr>
          <a:xfrm>
            <a:off x="1280160" y="292608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COMBINATION WITH NATURE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hectares of nature land and 23 ha of agricultural nature land. </a:t>
            </a:r>
            <a:endParaRPr lang="en-US" sz="18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61E30C3-DFB5-8FEB-A8B3-F7DD14D4B984}"/>
              </a:ext>
            </a:extLst>
          </p:cNvPr>
          <p:cNvSpPr/>
          <p:nvPr/>
        </p:nvSpPr>
        <p:spPr>
          <a:xfrm>
            <a:off x="457200" y="3931920"/>
            <a:ext cx="8229600" cy="10058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47B2AEBD-0D0B-863E-842B-CB0459B88CC0}"/>
              </a:ext>
            </a:extLst>
          </p:cNvPr>
          <p:cNvSpPr/>
          <p:nvPr/>
        </p:nvSpPr>
        <p:spPr>
          <a:xfrm>
            <a:off x="640080" y="4206240"/>
            <a:ext cx="457200" cy="45720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02C6BB6-8D4A-1D8D-3F0A-24FB31C604C8}"/>
              </a:ext>
            </a:extLst>
          </p:cNvPr>
          <p:cNvSpPr/>
          <p:nvPr/>
        </p:nvSpPr>
        <p:spPr>
          <a:xfrm>
            <a:off x="640080" y="4206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AF2920F-F73F-DE04-12B7-0E080E60DB28}"/>
              </a:ext>
            </a:extLst>
          </p:cNvPr>
          <p:cNvSpPr/>
          <p:nvPr/>
        </p:nvSpPr>
        <p:spPr>
          <a:xfrm>
            <a:off x="1280160" y="406908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WITH COMMUNITY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engagement with events, social media, selling farm products. </a:t>
            </a:r>
            <a:endParaRPr lang="en-US" sz="1800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E749159-9DD2-C7B0-8AD7-4DAC5BA63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068" y="1633576"/>
            <a:ext cx="1062732" cy="103052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D275896C-F88C-AA87-5CE3-29F882F8D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897" y="2731481"/>
            <a:ext cx="1054903" cy="103337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9791698-6F61-5BF2-A24A-368DD2C6A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897" y="3918913"/>
            <a:ext cx="1008235" cy="101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2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04646E6-219E-739C-C5F3-B81DE500CD62}"/>
              </a:ext>
            </a:extLst>
          </p:cNvPr>
          <p:cNvSpPr/>
          <p:nvPr/>
        </p:nvSpPr>
        <p:spPr>
          <a:xfrm>
            <a:off x="320040" y="273117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C5F2D"/>
                </a:solidFill>
                <a:latin typeface="Arial Black" pitchFamily="34" charset="0"/>
              </a:rPr>
              <a:t>GRAZING</a:t>
            </a:r>
            <a:endParaRPr lang="en-US" sz="1800" dirty="0"/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557072EC-3647-C4C1-1AD9-75CF1B089B1E}"/>
              </a:ext>
            </a:extLst>
          </p:cNvPr>
          <p:cNvSpPr/>
          <p:nvPr/>
        </p:nvSpPr>
        <p:spPr>
          <a:xfrm>
            <a:off x="137160" y="73031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A0CA2BEF-41F8-DF89-8808-844DAC971663}"/>
              </a:ext>
            </a:extLst>
          </p:cNvPr>
          <p:cNvSpPr/>
          <p:nvPr/>
        </p:nvSpPr>
        <p:spPr>
          <a:xfrm>
            <a:off x="137160" y="73031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82F61EFD-4ED3-9502-71DF-AEE56E0537F8}"/>
              </a:ext>
            </a:extLst>
          </p:cNvPr>
          <p:cNvSpPr/>
          <p:nvPr/>
        </p:nvSpPr>
        <p:spPr>
          <a:xfrm>
            <a:off x="365760" y="77603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April to November</a:t>
            </a:r>
            <a:endParaRPr lang="en-US" sz="1300" dirty="0"/>
          </a:p>
        </p:txBody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297F51A2-D2C5-4E2F-AB48-2D3B6DFAF1CD}"/>
              </a:ext>
            </a:extLst>
          </p:cNvPr>
          <p:cNvSpPr/>
          <p:nvPr/>
        </p:nvSpPr>
        <p:spPr>
          <a:xfrm>
            <a:off x="137160" y="109607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1" name="Shape 12">
            <a:extLst>
              <a:ext uri="{FF2B5EF4-FFF2-40B4-BE49-F238E27FC236}">
                <a16:creationId xmlns:a16="http://schemas.microsoft.com/office/drawing/2014/main" id="{2ED9745A-D2F2-EDC6-204C-DC83A5156119}"/>
              </a:ext>
            </a:extLst>
          </p:cNvPr>
          <p:cNvSpPr/>
          <p:nvPr/>
        </p:nvSpPr>
        <p:spPr>
          <a:xfrm>
            <a:off x="137160" y="109607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6F41E33A-204D-E05D-7D68-9E75867D7F75}"/>
              </a:ext>
            </a:extLst>
          </p:cNvPr>
          <p:cNvSpPr/>
          <p:nvPr/>
        </p:nvSpPr>
        <p:spPr>
          <a:xfrm>
            <a:off x="365760" y="114179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Dairy cows around the farm, young stock on the field further away</a:t>
            </a:r>
            <a:endParaRPr lang="en-US" sz="1300" dirty="0"/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E88E6217-ED8E-A8B5-45EB-A494720ACB0F}"/>
              </a:ext>
            </a:extLst>
          </p:cNvPr>
          <p:cNvSpPr/>
          <p:nvPr/>
        </p:nvSpPr>
        <p:spPr>
          <a:xfrm>
            <a:off x="137160" y="146183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4" name="Shape 15">
            <a:extLst>
              <a:ext uri="{FF2B5EF4-FFF2-40B4-BE49-F238E27FC236}">
                <a16:creationId xmlns:a16="http://schemas.microsoft.com/office/drawing/2014/main" id="{FAF4E5FF-06CF-D957-B084-5F549B8B16FC}"/>
              </a:ext>
            </a:extLst>
          </p:cNvPr>
          <p:cNvSpPr/>
          <p:nvPr/>
        </p:nvSpPr>
        <p:spPr>
          <a:xfrm>
            <a:off x="137160" y="146183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FE220C5B-268D-1718-388B-592DFCCF6711}"/>
              </a:ext>
            </a:extLst>
          </p:cNvPr>
          <p:cNvSpPr/>
          <p:nvPr/>
        </p:nvSpPr>
        <p:spPr>
          <a:xfrm>
            <a:off x="365760" y="150755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land with dry cows and older young stock</a:t>
            </a:r>
            <a:endParaRPr lang="en-US" sz="1300" dirty="0"/>
          </a:p>
        </p:txBody>
      </p:sp>
      <p:sp>
        <p:nvSpPr>
          <p:cNvPr id="26" name="Shape 17">
            <a:extLst>
              <a:ext uri="{FF2B5EF4-FFF2-40B4-BE49-F238E27FC236}">
                <a16:creationId xmlns:a16="http://schemas.microsoft.com/office/drawing/2014/main" id="{26129742-53AA-6315-BA88-F30610F349F6}"/>
              </a:ext>
            </a:extLst>
          </p:cNvPr>
          <p:cNvSpPr/>
          <p:nvPr/>
        </p:nvSpPr>
        <p:spPr>
          <a:xfrm>
            <a:off x="137160" y="182759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7" name="Shape 18">
            <a:extLst>
              <a:ext uri="{FF2B5EF4-FFF2-40B4-BE49-F238E27FC236}">
                <a16:creationId xmlns:a16="http://schemas.microsoft.com/office/drawing/2014/main" id="{A7226332-3E4A-0FF2-4988-73F588517AC2}"/>
              </a:ext>
            </a:extLst>
          </p:cNvPr>
          <p:cNvSpPr/>
          <p:nvPr/>
        </p:nvSpPr>
        <p:spPr>
          <a:xfrm>
            <a:off x="137160" y="182759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0C0E5A46-07A5-8AF6-916F-7E1525C20FAE}"/>
              </a:ext>
            </a:extLst>
          </p:cNvPr>
          <p:cNvSpPr/>
          <p:nvPr/>
        </p:nvSpPr>
        <p:spPr>
          <a:xfrm>
            <a:off x="365760" y="187331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Grass, clovers and herbs</a:t>
            </a:r>
            <a:endParaRPr lang="en-US" sz="1300" dirty="0"/>
          </a:p>
        </p:txBody>
      </p:sp>
      <p:sp>
        <p:nvSpPr>
          <p:cNvPr id="31" name="Text 22">
            <a:extLst>
              <a:ext uri="{FF2B5EF4-FFF2-40B4-BE49-F238E27FC236}">
                <a16:creationId xmlns:a16="http://schemas.microsoft.com/office/drawing/2014/main" id="{CB2E9A86-72B1-ABC1-0F78-253C1BB80CF6}"/>
              </a:ext>
            </a:extLst>
          </p:cNvPr>
          <p:cNvSpPr/>
          <p:nvPr/>
        </p:nvSpPr>
        <p:spPr>
          <a:xfrm>
            <a:off x="4297680" y="3290638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142AFD04-D84F-198C-E0CA-D9193BEC6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87" y="2286225"/>
            <a:ext cx="7401185" cy="22374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0D9136-3F32-080F-5204-CEB14488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0154BA6-DF12-C032-BFC2-A0CA088876F3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B37DE9B-BA04-D79C-3B24-DBDAE5F64C3B}"/>
              </a:ext>
            </a:extLst>
          </p:cNvPr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7C2E0D60-B7AC-4046-0582-E54C0FA70C6A}"/>
              </a:ext>
            </a:extLst>
          </p:cNvPr>
          <p:cNvSpPr/>
          <p:nvPr/>
        </p:nvSpPr>
        <p:spPr>
          <a:xfrm>
            <a:off x="320040" y="273117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 Black" pitchFamily="34" charset="0"/>
              </a:rPr>
              <a:t>TOGETHER WITH NATURE</a:t>
            </a:r>
            <a:endParaRPr lang="en-US" sz="1800" dirty="0"/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9CE74FCA-7343-A3C0-8A2E-F420113FFE39}"/>
              </a:ext>
            </a:extLst>
          </p:cNvPr>
          <p:cNvSpPr/>
          <p:nvPr/>
        </p:nvSpPr>
        <p:spPr>
          <a:xfrm>
            <a:off x="137160" y="73031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06BC41C2-89F6-51A3-9979-0DBF5D0D12A3}"/>
              </a:ext>
            </a:extLst>
          </p:cNvPr>
          <p:cNvSpPr/>
          <p:nvPr/>
        </p:nvSpPr>
        <p:spPr>
          <a:xfrm>
            <a:off x="137160" y="73031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50D4BC3F-A14B-7F04-5A53-A3BF6D225BBF}"/>
              </a:ext>
            </a:extLst>
          </p:cNvPr>
          <p:cNvSpPr/>
          <p:nvPr/>
        </p:nvSpPr>
        <p:spPr>
          <a:xfrm>
            <a:off x="365760" y="77603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land with herb rich grassland</a:t>
            </a:r>
            <a:endParaRPr lang="en-US" sz="1300" dirty="0"/>
          </a:p>
        </p:txBody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AEAC7CE3-7F0E-37BF-7573-6A2B303DF5A0}"/>
              </a:ext>
            </a:extLst>
          </p:cNvPr>
          <p:cNvSpPr/>
          <p:nvPr/>
        </p:nvSpPr>
        <p:spPr>
          <a:xfrm>
            <a:off x="137160" y="109607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1" name="Shape 12">
            <a:extLst>
              <a:ext uri="{FF2B5EF4-FFF2-40B4-BE49-F238E27FC236}">
                <a16:creationId xmlns:a16="http://schemas.microsoft.com/office/drawing/2014/main" id="{D6290A04-F91A-41BF-87F8-63FA41416F80}"/>
              </a:ext>
            </a:extLst>
          </p:cNvPr>
          <p:cNvSpPr/>
          <p:nvPr/>
        </p:nvSpPr>
        <p:spPr>
          <a:xfrm>
            <a:off x="137160" y="109607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F209B789-638D-B050-FE03-056B6E8C3A92}"/>
              </a:ext>
            </a:extLst>
          </p:cNvPr>
          <p:cNvSpPr/>
          <p:nvPr/>
        </p:nvSpPr>
        <p:spPr>
          <a:xfrm>
            <a:off x="365760" y="114179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registration of meadow birds on production land</a:t>
            </a:r>
            <a:endParaRPr lang="en-US" sz="1300" dirty="0"/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DBE636F9-E593-5888-4975-BDB14D084A0F}"/>
              </a:ext>
            </a:extLst>
          </p:cNvPr>
          <p:cNvSpPr/>
          <p:nvPr/>
        </p:nvSpPr>
        <p:spPr>
          <a:xfrm>
            <a:off x="137160" y="146183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4" name="Shape 15">
            <a:extLst>
              <a:ext uri="{FF2B5EF4-FFF2-40B4-BE49-F238E27FC236}">
                <a16:creationId xmlns:a16="http://schemas.microsoft.com/office/drawing/2014/main" id="{C57DABB3-E43A-8A2C-13FE-96DA15984AFE}"/>
              </a:ext>
            </a:extLst>
          </p:cNvPr>
          <p:cNvSpPr/>
          <p:nvPr/>
        </p:nvSpPr>
        <p:spPr>
          <a:xfrm>
            <a:off x="137160" y="146183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CC254B5D-9771-37D1-E847-577C39B05A51}"/>
              </a:ext>
            </a:extLst>
          </p:cNvPr>
          <p:cNvSpPr/>
          <p:nvPr/>
        </p:nvSpPr>
        <p:spPr>
          <a:xfrm>
            <a:off x="365760" y="150755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Adapting work on meadow birds</a:t>
            </a:r>
            <a:endParaRPr lang="en-US" sz="1300" dirty="0"/>
          </a:p>
        </p:txBody>
      </p:sp>
      <p:sp>
        <p:nvSpPr>
          <p:cNvPr id="26" name="Shape 17">
            <a:extLst>
              <a:ext uri="{FF2B5EF4-FFF2-40B4-BE49-F238E27FC236}">
                <a16:creationId xmlns:a16="http://schemas.microsoft.com/office/drawing/2014/main" id="{A9F5970C-EE17-FD08-CB6C-3B58B1C027BC}"/>
              </a:ext>
            </a:extLst>
          </p:cNvPr>
          <p:cNvSpPr/>
          <p:nvPr/>
        </p:nvSpPr>
        <p:spPr>
          <a:xfrm>
            <a:off x="137160" y="1827597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7" name="Shape 18">
            <a:extLst>
              <a:ext uri="{FF2B5EF4-FFF2-40B4-BE49-F238E27FC236}">
                <a16:creationId xmlns:a16="http://schemas.microsoft.com/office/drawing/2014/main" id="{FA07567A-77AB-66F4-F6B5-442C6DA9451F}"/>
              </a:ext>
            </a:extLst>
          </p:cNvPr>
          <p:cNvSpPr/>
          <p:nvPr/>
        </p:nvSpPr>
        <p:spPr>
          <a:xfrm>
            <a:off x="137160" y="1827597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93B0CB97-61D8-07FA-9F68-A70F4E776BB6}"/>
              </a:ext>
            </a:extLst>
          </p:cNvPr>
          <p:cNvSpPr/>
          <p:nvPr/>
        </p:nvSpPr>
        <p:spPr>
          <a:xfrm>
            <a:off x="365760" y="1873317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land for biodiversity and meadow birds</a:t>
            </a:r>
            <a:endParaRPr lang="en-US" sz="1300" dirty="0"/>
          </a:p>
        </p:txBody>
      </p:sp>
      <p:sp>
        <p:nvSpPr>
          <p:cNvPr id="31" name="Text 22">
            <a:extLst>
              <a:ext uri="{FF2B5EF4-FFF2-40B4-BE49-F238E27FC236}">
                <a16:creationId xmlns:a16="http://schemas.microsoft.com/office/drawing/2014/main" id="{F8F8E3C2-B15C-DD71-409D-9D9DC5E4EC55}"/>
              </a:ext>
            </a:extLst>
          </p:cNvPr>
          <p:cNvSpPr/>
          <p:nvPr/>
        </p:nvSpPr>
        <p:spPr>
          <a:xfrm>
            <a:off x="4297680" y="3290638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C54EE62-9923-B3A0-3647-4D2BA7061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1" y="2429782"/>
            <a:ext cx="1950889" cy="2225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3219BB9-AE57-1920-9F39-830DE26062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6644"/>
          <a:stretch>
            <a:fillRect/>
          </a:stretch>
        </p:blipFill>
        <p:spPr>
          <a:xfrm>
            <a:off x="4677662" y="2348604"/>
            <a:ext cx="2126535" cy="2300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AEE861D-3D21-2927-63EC-191DA9988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3505" y="70088"/>
            <a:ext cx="1794735" cy="201168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3B50360-9824-62D1-898F-49043EDE43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155" t="7049" r="16664" b="605"/>
          <a:stretch>
            <a:fillRect/>
          </a:stretch>
        </p:blipFill>
        <p:spPr>
          <a:xfrm>
            <a:off x="2141886" y="2341086"/>
            <a:ext cx="2408129" cy="2307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61B29B1-A954-7DFA-4E5C-C63A8F5D08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505" y="2347363"/>
            <a:ext cx="2097144" cy="2307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4928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840850-2CFE-97F4-50A3-A10EA725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3F53995-14A7-FD17-9E99-F0102E590CCC}"/>
              </a:ext>
            </a:extLst>
          </p:cNvPr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5212BBD-04D5-25F4-03CE-0E5C7295E896}"/>
              </a:ext>
            </a:extLst>
          </p:cNvPr>
          <p:cNvSpPr/>
          <p:nvPr/>
        </p:nvSpPr>
        <p:spPr>
          <a:xfrm>
            <a:off x="430547" y="742349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5A777627-03AF-C4E7-FE08-7AB68E8BCF92}"/>
              </a:ext>
            </a:extLst>
          </p:cNvPr>
          <p:cNvSpPr/>
          <p:nvPr/>
        </p:nvSpPr>
        <p:spPr>
          <a:xfrm>
            <a:off x="433179" y="129338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C5F2D"/>
                </a:solidFill>
                <a:latin typeface="Arial Black" pitchFamily="34" charset="0"/>
              </a:rPr>
              <a:t>CONNECTION WITH COMMUNITY</a:t>
            </a: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F716C709-FB8B-5C66-D184-3D6C39945149}"/>
              </a:ext>
            </a:extLst>
          </p:cNvPr>
          <p:cNvSpPr/>
          <p:nvPr/>
        </p:nvSpPr>
        <p:spPr>
          <a:xfrm>
            <a:off x="110507" y="466826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328AEDA0-C747-725A-5DB3-894E233C4CBC}"/>
              </a:ext>
            </a:extLst>
          </p:cNvPr>
          <p:cNvSpPr/>
          <p:nvPr/>
        </p:nvSpPr>
        <p:spPr>
          <a:xfrm>
            <a:off x="110507" y="466826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F6AD9854-AA7F-2EFA-7A10-B9636BA67F0C}"/>
              </a:ext>
            </a:extLst>
          </p:cNvPr>
          <p:cNvSpPr/>
          <p:nvPr/>
        </p:nvSpPr>
        <p:spPr>
          <a:xfrm>
            <a:off x="339107" y="512546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</a:t>
            </a:r>
            <a:endParaRPr lang="en-US" sz="1300" dirty="0"/>
          </a:p>
        </p:txBody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63064BD0-EA9E-C754-17D1-217B16F145DA}"/>
              </a:ext>
            </a:extLst>
          </p:cNvPr>
          <p:cNvSpPr/>
          <p:nvPr/>
        </p:nvSpPr>
        <p:spPr>
          <a:xfrm>
            <a:off x="110507" y="832586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1" name="Shape 12">
            <a:extLst>
              <a:ext uri="{FF2B5EF4-FFF2-40B4-BE49-F238E27FC236}">
                <a16:creationId xmlns:a16="http://schemas.microsoft.com/office/drawing/2014/main" id="{34D3B7D0-5D5C-8B66-C6E4-8C3BA893B05B}"/>
              </a:ext>
            </a:extLst>
          </p:cNvPr>
          <p:cNvSpPr/>
          <p:nvPr/>
        </p:nvSpPr>
        <p:spPr>
          <a:xfrm>
            <a:off x="110507" y="832586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F03D43F8-77D1-A79E-75FA-6A0253223805}"/>
              </a:ext>
            </a:extLst>
          </p:cNvPr>
          <p:cNvSpPr/>
          <p:nvPr/>
        </p:nvSpPr>
        <p:spPr>
          <a:xfrm>
            <a:off x="339107" y="878306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 events, Open farm day and “cow dance”</a:t>
            </a:r>
            <a:endParaRPr lang="en-US" sz="1300" dirty="0"/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025C5F8E-C567-11A5-42F7-5D88135B2E77}"/>
              </a:ext>
            </a:extLst>
          </p:cNvPr>
          <p:cNvSpPr/>
          <p:nvPr/>
        </p:nvSpPr>
        <p:spPr>
          <a:xfrm>
            <a:off x="110507" y="1198346"/>
            <a:ext cx="8229600" cy="32004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24" name="Shape 15">
            <a:extLst>
              <a:ext uri="{FF2B5EF4-FFF2-40B4-BE49-F238E27FC236}">
                <a16:creationId xmlns:a16="http://schemas.microsoft.com/office/drawing/2014/main" id="{64028364-1C8C-1037-B976-1EDEDFF458F7}"/>
              </a:ext>
            </a:extLst>
          </p:cNvPr>
          <p:cNvSpPr/>
          <p:nvPr/>
        </p:nvSpPr>
        <p:spPr>
          <a:xfrm>
            <a:off x="110507" y="1198346"/>
            <a:ext cx="73152" cy="3200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7FB959E7-91C5-900F-5C5B-C61A6D596855}"/>
              </a:ext>
            </a:extLst>
          </p:cNvPr>
          <p:cNvSpPr/>
          <p:nvPr/>
        </p:nvSpPr>
        <p:spPr>
          <a:xfrm>
            <a:off x="339107" y="1244066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selling (vending machines and shop) </a:t>
            </a:r>
            <a:endParaRPr lang="en-US" sz="1300" dirty="0"/>
          </a:p>
        </p:txBody>
      </p:sp>
      <p:sp>
        <p:nvSpPr>
          <p:cNvPr id="31" name="Text 22">
            <a:extLst>
              <a:ext uri="{FF2B5EF4-FFF2-40B4-BE49-F238E27FC236}">
                <a16:creationId xmlns:a16="http://schemas.microsoft.com/office/drawing/2014/main" id="{63BD1040-BB0D-8DC9-D1F9-7FF862DD607A}"/>
              </a:ext>
            </a:extLst>
          </p:cNvPr>
          <p:cNvSpPr/>
          <p:nvPr/>
        </p:nvSpPr>
        <p:spPr>
          <a:xfrm>
            <a:off x="4297680" y="3290638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20CCF4-CA97-F7BC-AC9C-111C5E5E3D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966"/>
          <a:stretch>
            <a:fillRect/>
          </a:stretch>
        </p:blipFill>
        <p:spPr>
          <a:xfrm>
            <a:off x="106316" y="1564106"/>
            <a:ext cx="8382727" cy="2381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96324FE-18A1-FCAC-0FD3-C179E0245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276610"/>
            <a:ext cx="2681018" cy="173755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08A928B-B019-B210-C31B-52078130F2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427" t="2513" r="20632"/>
          <a:stretch>
            <a:fillRect/>
          </a:stretch>
        </p:blipFill>
        <p:spPr>
          <a:xfrm>
            <a:off x="6920519" y="3313054"/>
            <a:ext cx="2117165" cy="1664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E7B683E-23D7-239C-4F53-91AF886598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9480" y="320274"/>
            <a:ext cx="1413973" cy="97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10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NUFFIELD SCHOLARSHIP 2025-2026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14400" y="1097280"/>
            <a:ext cx="7315200" cy="73152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128016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RESEARCH QUESTION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2011680"/>
            <a:ext cx="8229600" cy="109728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19456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“How to measure and reward biodiversity in dairy”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29184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657600"/>
            <a:ext cx="7498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from global best practices in biodiversity measurement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different reward mechanisms across countries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scalable solutions for Dutch, European and Global dairy farming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the story about sustainable Dairy Farming</a:t>
            </a:r>
            <a:endParaRPr lang="en-US" sz="13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ACAC85-5170-1518-EAAD-25C54BBC8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113" y="3775502"/>
            <a:ext cx="2310687" cy="8614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2690</TotalTime>
  <Words>1956</Words>
  <Application>Microsoft Office PowerPoint</Application>
  <PresentationFormat>Diavoorstelling (16:9)</PresentationFormat>
  <Paragraphs>384</Paragraphs>
  <Slides>38</Slides>
  <Notes>28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38</vt:i4>
      </vt:variant>
    </vt:vector>
  </HeadingPairs>
  <TitlesOfParts>
    <vt:vector size="44" baseType="lpstr">
      <vt:lpstr>Arial</vt:lpstr>
      <vt:lpstr>Arial Black</vt:lpstr>
      <vt:lpstr>Calibri</vt:lpstr>
      <vt:lpstr>Verdana</vt:lpstr>
      <vt:lpstr>Office Theme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Input for ANCA</vt:lpstr>
      <vt:lpstr>PowerPoint-presentatie</vt:lpstr>
      <vt:lpstr>PowerPoint-presentatie</vt:lpstr>
      <vt:lpstr>Dairy farming = nutrient cycling</vt:lpstr>
      <vt:lpstr>Ammonia emissions</vt:lpstr>
      <vt:lpstr> measures for reducing GHG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Table Sustainable development 2026,  a shift forwards Biodiversity</vt:lpstr>
      <vt:lpstr>PowerPoint-presentatie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Measure and Reward Biodiversity in Dairy</dc:title>
  <dc:subject>PptxGenJS Presentation</dc:subject>
  <dc:creator>Wilco Brouwer de Koning</dc:creator>
  <cp:lastModifiedBy>Wilco Brouwer de koning</cp:lastModifiedBy>
  <cp:revision>9</cp:revision>
  <cp:lastPrinted>2026-02-16T12:26:35Z</cp:lastPrinted>
  <dcterms:created xsi:type="dcterms:W3CDTF">2026-02-15T15:03:04Z</dcterms:created>
  <dcterms:modified xsi:type="dcterms:W3CDTF">2026-08-05T18:56:03Z</dcterms:modified>
</cp:coreProperties>
</file>